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9" r:id="rId2"/>
    <p:sldId id="260" r:id="rId3"/>
    <p:sldId id="261" r:id="rId4"/>
    <p:sldId id="262" r:id="rId5"/>
    <p:sldId id="263" r:id="rId6"/>
    <p:sldId id="420" r:id="rId7"/>
    <p:sldId id="421" r:id="rId8"/>
    <p:sldId id="271" r:id="rId9"/>
    <p:sldId id="265" r:id="rId10"/>
    <p:sldId id="266" r:id="rId11"/>
    <p:sldId id="297" r:id="rId12"/>
    <p:sldId id="298" r:id="rId13"/>
    <p:sldId id="267" r:id="rId14"/>
    <p:sldId id="268" r:id="rId15"/>
    <p:sldId id="269" r:id="rId16"/>
    <p:sldId id="343" r:id="rId17"/>
    <p:sldId id="397" r:id="rId18"/>
    <p:sldId id="299" r:id="rId19"/>
    <p:sldId id="342" r:id="rId20"/>
    <p:sldId id="270" r:id="rId21"/>
    <p:sldId id="414" r:id="rId22"/>
    <p:sldId id="272" r:id="rId23"/>
    <p:sldId id="279" r:id="rId24"/>
    <p:sldId id="274" r:id="rId25"/>
    <p:sldId id="275" r:id="rId26"/>
    <p:sldId id="276" r:id="rId27"/>
    <p:sldId id="277" r:id="rId28"/>
    <p:sldId id="278" r:id="rId29"/>
    <p:sldId id="280" r:id="rId30"/>
    <p:sldId id="281" r:id="rId31"/>
    <p:sldId id="283" r:id="rId32"/>
    <p:sldId id="284" r:id="rId33"/>
    <p:sldId id="286" r:id="rId34"/>
    <p:sldId id="285" r:id="rId35"/>
    <p:sldId id="287" r:id="rId36"/>
    <p:sldId id="301" r:id="rId37"/>
    <p:sldId id="302" r:id="rId38"/>
    <p:sldId id="288" r:id="rId39"/>
    <p:sldId id="294" r:id="rId40"/>
    <p:sldId id="290" r:id="rId41"/>
    <p:sldId id="292" r:id="rId42"/>
    <p:sldId id="293" r:id="rId43"/>
    <p:sldId id="289" r:id="rId44"/>
    <p:sldId id="295" r:id="rId45"/>
    <p:sldId id="300" r:id="rId46"/>
    <p:sldId id="360" r:id="rId47"/>
    <p:sldId id="304" r:id="rId48"/>
    <p:sldId id="303" r:id="rId49"/>
    <p:sldId id="305" r:id="rId50"/>
    <p:sldId id="317" r:id="rId51"/>
    <p:sldId id="306" r:id="rId52"/>
    <p:sldId id="308" r:id="rId53"/>
    <p:sldId id="307" r:id="rId54"/>
    <p:sldId id="309" r:id="rId55"/>
    <p:sldId id="388" r:id="rId56"/>
    <p:sldId id="310" r:id="rId57"/>
    <p:sldId id="311" r:id="rId58"/>
    <p:sldId id="313" r:id="rId59"/>
    <p:sldId id="315" r:id="rId60"/>
    <p:sldId id="372" r:id="rId61"/>
    <p:sldId id="373" r:id="rId62"/>
    <p:sldId id="374" r:id="rId63"/>
    <p:sldId id="375" r:id="rId64"/>
    <p:sldId id="314" r:id="rId65"/>
    <p:sldId id="318" r:id="rId66"/>
    <p:sldId id="320" r:id="rId67"/>
    <p:sldId id="361" r:id="rId68"/>
    <p:sldId id="319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2" r:id="rId80"/>
    <p:sldId id="333" r:id="rId81"/>
    <p:sldId id="335" r:id="rId82"/>
    <p:sldId id="336" r:id="rId83"/>
    <p:sldId id="337" r:id="rId84"/>
    <p:sldId id="338" r:id="rId85"/>
    <p:sldId id="340" r:id="rId86"/>
    <p:sldId id="416" r:id="rId87"/>
    <p:sldId id="339" r:id="rId88"/>
    <p:sldId id="415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4" r:id="rId99"/>
    <p:sldId id="362" r:id="rId100"/>
    <p:sldId id="363" r:id="rId101"/>
    <p:sldId id="364" r:id="rId102"/>
    <p:sldId id="365" r:id="rId103"/>
    <p:sldId id="398" r:id="rId104"/>
    <p:sldId id="399" r:id="rId105"/>
    <p:sldId id="400" r:id="rId106"/>
    <p:sldId id="401" r:id="rId107"/>
    <p:sldId id="402" r:id="rId108"/>
    <p:sldId id="403" r:id="rId109"/>
    <p:sldId id="407" r:id="rId110"/>
    <p:sldId id="404" r:id="rId111"/>
    <p:sldId id="406" r:id="rId112"/>
    <p:sldId id="408" r:id="rId113"/>
    <p:sldId id="409" r:id="rId114"/>
    <p:sldId id="410" r:id="rId115"/>
    <p:sldId id="413" r:id="rId116"/>
    <p:sldId id="411" r:id="rId117"/>
    <p:sldId id="412" r:id="rId118"/>
    <p:sldId id="417" r:id="rId119"/>
    <p:sldId id="355" r:id="rId120"/>
    <p:sldId id="358" r:id="rId121"/>
    <p:sldId id="359" r:id="rId122"/>
    <p:sldId id="367" r:id="rId123"/>
    <p:sldId id="366" r:id="rId124"/>
    <p:sldId id="368" r:id="rId125"/>
    <p:sldId id="369" r:id="rId126"/>
    <p:sldId id="370" r:id="rId127"/>
    <p:sldId id="371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90" r:id="rId141"/>
    <p:sldId id="389" r:id="rId142"/>
    <p:sldId id="391" r:id="rId143"/>
    <p:sldId id="392" r:id="rId144"/>
    <p:sldId id="393" r:id="rId145"/>
    <p:sldId id="394" r:id="rId146"/>
    <p:sldId id="395" r:id="rId147"/>
    <p:sldId id="396" r:id="rId148"/>
    <p:sldId id="418" r:id="rId149"/>
    <p:sldId id="405" r:id="rId150"/>
    <p:sldId id="419" r:id="rId151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57B41"/>
    <a:srgbClr val="6767FF"/>
    <a:srgbClr val="028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1395" autoAdjust="0"/>
  </p:normalViewPr>
  <p:slideViewPr>
    <p:cSldViewPr showGuides="1">
      <p:cViewPr varScale="1">
        <p:scale>
          <a:sx n="62" d="100"/>
          <a:sy n="62" d="100"/>
        </p:scale>
        <p:origin x="834" y="78"/>
      </p:cViewPr>
      <p:guideLst>
        <p:guide orient="horz" pos="166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635AE-6D40-4A97-A5BB-4650113BBAAE}" type="doc">
      <dgm:prSet loTypeId="urn:microsoft.com/office/officeart/2005/8/layout/hierarchy6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pt-BR"/>
        </a:p>
      </dgm:t>
    </dgm:pt>
    <dgm:pt modelId="{F2BDECAC-46FA-4C57-8101-5854B373D875}">
      <dgm:prSet phldrT="[Texto]"/>
      <dgm:spPr/>
      <dgm:t>
        <a:bodyPr/>
        <a:lstStyle/>
        <a:p>
          <a:r>
            <a:rPr lang="pt-BR" dirty="0"/>
            <a:t>Dados</a:t>
          </a:r>
        </a:p>
      </dgm:t>
    </dgm:pt>
    <dgm:pt modelId="{451C29FC-5055-4336-ABF9-83E1C28AE1A6}" type="parTrans" cxnId="{AC8F1A15-A7B9-4C71-B46B-796963EA002D}">
      <dgm:prSet/>
      <dgm:spPr/>
      <dgm:t>
        <a:bodyPr/>
        <a:lstStyle/>
        <a:p>
          <a:endParaRPr lang="pt-BR"/>
        </a:p>
      </dgm:t>
    </dgm:pt>
    <dgm:pt modelId="{DD142BAF-BD21-4C73-AAC2-215C1941593C}" type="sibTrans" cxnId="{AC8F1A15-A7B9-4C71-B46B-796963EA002D}">
      <dgm:prSet/>
      <dgm:spPr/>
      <dgm:t>
        <a:bodyPr/>
        <a:lstStyle/>
        <a:p>
          <a:endParaRPr lang="pt-BR"/>
        </a:p>
      </dgm:t>
    </dgm:pt>
    <dgm:pt modelId="{B8D6DEDD-5142-4D4E-B0F0-5783D433B770}" type="asst">
      <dgm:prSet phldrT="[Texto]"/>
      <dgm:spPr/>
      <dgm:t>
        <a:bodyPr/>
        <a:lstStyle/>
        <a:p>
          <a:r>
            <a:rPr lang="pt-BR" dirty="0"/>
            <a:t>Quantitativos</a:t>
          </a:r>
        </a:p>
      </dgm:t>
    </dgm:pt>
    <dgm:pt modelId="{A4B55446-48AD-4116-A519-709736BFC69A}" type="parTrans" cxnId="{BB211F3D-89ED-4015-BBA3-C3E27D8C46E1}">
      <dgm:prSet/>
      <dgm:spPr/>
      <dgm:t>
        <a:bodyPr/>
        <a:lstStyle/>
        <a:p>
          <a:endParaRPr lang="pt-BR"/>
        </a:p>
      </dgm:t>
    </dgm:pt>
    <dgm:pt modelId="{5AA18D80-9544-4E5A-8603-1B9C9A978806}" type="sibTrans" cxnId="{BB211F3D-89ED-4015-BBA3-C3E27D8C46E1}">
      <dgm:prSet/>
      <dgm:spPr/>
      <dgm:t>
        <a:bodyPr/>
        <a:lstStyle/>
        <a:p>
          <a:endParaRPr lang="pt-BR"/>
        </a:p>
      </dgm:t>
    </dgm:pt>
    <dgm:pt modelId="{BA7165A9-70CD-448D-AC33-CE9242CA1AD0}">
      <dgm:prSet phldrT="[Texto]"/>
      <dgm:spPr/>
      <dgm:t>
        <a:bodyPr/>
        <a:lstStyle/>
        <a:p>
          <a:r>
            <a:rPr lang="pt-BR" dirty="0"/>
            <a:t>Contínuos</a:t>
          </a:r>
        </a:p>
      </dgm:t>
    </dgm:pt>
    <dgm:pt modelId="{D7125ED8-21F9-406E-82B7-F7F01CBE8D86}" type="parTrans" cxnId="{2CD406D2-E117-4289-9DD2-5374F50F4FB4}">
      <dgm:prSet/>
      <dgm:spPr/>
      <dgm:t>
        <a:bodyPr/>
        <a:lstStyle/>
        <a:p>
          <a:endParaRPr lang="pt-BR"/>
        </a:p>
      </dgm:t>
    </dgm:pt>
    <dgm:pt modelId="{BDDD0432-AB3E-4BEF-ABEF-CD01215E68FC}" type="sibTrans" cxnId="{2CD406D2-E117-4289-9DD2-5374F50F4FB4}">
      <dgm:prSet/>
      <dgm:spPr/>
      <dgm:t>
        <a:bodyPr/>
        <a:lstStyle/>
        <a:p>
          <a:endParaRPr lang="pt-BR"/>
        </a:p>
      </dgm:t>
    </dgm:pt>
    <dgm:pt modelId="{34B46628-CF7A-4A73-A76A-068323E02C51}">
      <dgm:prSet phldrT="[Texto]"/>
      <dgm:spPr/>
      <dgm:t>
        <a:bodyPr/>
        <a:lstStyle/>
        <a:p>
          <a:r>
            <a:rPr lang="pt-BR" dirty="0"/>
            <a:t>Qualitativos</a:t>
          </a:r>
        </a:p>
      </dgm:t>
    </dgm:pt>
    <dgm:pt modelId="{B37879E4-FBC2-4B4B-8098-5FC0BF5A4EEE}" type="parTrans" cxnId="{C1BB124E-6D89-4802-8EE9-3EA047B9F92D}">
      <dgm:prSet/>
      <dgm:spPr/>
      <dgm:t>
        <a:bodyPr/>
        <a:lstStyle/>
        <a:p>
          <a:endParaRPr lang="pt-BR"/>
        </a:p>
      </dgm:t>
    </dgm:pt>
    <dgm:pt modelId="{069F352A-EC15-47FE-B5F3-CBFAF7396992}" type="sibTrans" cxnId="{C1BB124E-6D89-4802-8EE9-3EA047B9F92D}">
      <dgm:prSet/>
      <dgm:spPr/>
      <dgm:t>
        <a:bodyPr/>
        <a:lstStyle/>
        <a:p>
          <a:endParaRPr lang="pt-BR"/>
        </a:p>
      </dgm:t>
    </dgm:pt>
    <dgm:pt modelId="{C71DABCB-FA68-4B71-BDFC-9C7A353B1F96}">
      <dgm:prSet phldrT="[Texto]"/>
      <dgm:spPr/>
      <dgm:t>
        <a:bodyPr/>
        <a:lstStyle/>
        <a:p>
          <a:r>
            <a:rPr lang="pt-BR" dirty="0"/>
            <a:t>Discretos</a:t>
          </a:r>
        </a:p>
      </dgm:t>
    </dgm:pt>
    <dgm:pt modelId="{3661CB55-7D32-47B5-920F-C713E174694C}" type="parTrans" cxnId="{D3983E54-E5DF-4104-B89A-396E222E95BE}">
      <dgm:prSet/>
      <dgm:spPr/>
      <dgm:t>
        <a:bodyPr/>
        <a:lstStyle/>
        <a:p>
          <a:endParaRPr lang="pt-BR"/>
        </a:p>
      </dgm:t>
    </dgm:pt>
    <dgm:pt modelId="{53EB868E-0A0A-4FB8-ACB3-21AD4A612028}" type="sibTrans" cxnId="{D3983E54-E5DF-4104-B89A-396E222E95BE}">
      <dgm:prSet/>
      <dgm:spPr/>
      <dgm:t>
        <a:bodyPr/>
        <a:lstStyle/>
        <a:p>
          <a:endParaRPr lang="pt-BR"/>
        </a:p>
      </dgm:t>
    </dgm:pt>
    <dgm:pt modelId="{5D6524CC-1C19-4C91-8BAC-2E7A834976AD}" type="pres">
      <dgm:prSet presAssocID="{9BC635AE-6D40-4A97-A5BB-4650113BBAA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79B529C-2F35-404D-9D84-D15F0E851CCC}" type="pres">
      <dgm:prSet presAssocID="{9BC635AE-6D40-4A97-A5BB-4650113BBAAE}" presName="hierFlow" presStyleCnt="0"/>
      <dgm:spPr/>
    </dgm:pt>
    <dgm:pt modelId="{0DDCB42F-8A90-4A55-88BF-3BF61EC92E7C}" type="pres">
      <dgm:prSet presAssocID="{9BC635AE-6D40-4A97-A5BB-4650113BBAA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DB5ED44-D387-49D7-978F-2CE15A3B52DB}" type="pres">
      <dgm:prSet presAssocID="{F2BDECAC-46FA-4C57-8101-5854B373D875}" presName="Name14" presStyleCnt="0"/>
      <dgm:spPr/>
    </dgm:pt>
    <dgm:pt modelId="{E9528DDF-E1D0-4C5A-80FA-33365641122E}" type="pres">
      <dgm:prSet presAssocID="{F2BDECAC-46FA-4C57-8101-5854B373D875}" presName="level1Shape" presStyleLbl="node0" presStyleIdx="0" presStyleCnt="1">
        <dgm:presLayoutVars>
          <dgm:chPref val="3"/>
        </dgm:presLayoutVars>
      </dgm:prSet>
      <dgm:spPr/>
    </dgm:pt>
    <dgm:pt modelId="{CC61EBC0-47E8-45A3-ACFB-D9880C4147C3}" type="pres">
      <dgm:prSet presAssocID="{F2BDECAC-46FA-4C57-8101-5854B373D875}" presName="hierChild2" presStyleCnt="0"/>
      <dgm:spPr/>
    </dgm:pt>
    <dgm:pt modelId="{0208E4B2-0460-49C8-9306-BF66D2357F47}" type="pres">
      <dgm:prSet presAssocID="{A4B55446-48AD-4116-A519-709736BFC69A}" presName="Name19" presStyleLbl="parChTrans1D2" presStyleIdx="0" presStyleCnt="2"/>
      <dgm:spPr/>
    </dgm:pt>
    <dgm:pt modelId="{D7C25D4A-4F08-41EA-BF34-79AC82871609}" type="pres">
      <dgm:prSet presAssocID="{B8D6DEDD-5142-4D4E-B0F0-5783D433B770}" presName="Name21" presStyleCnt="0"/>
      <dgm:spPr/>
    </dgm:pt>
    <dgm:pt modelId="{9C43FDF8-8C91-44FE-8C03-FA39D9F3AB17}" type="pres">
      <dgm:prSet presAssocID="{B8D6DEDD-5142-4D4E-B0F0-5783D433B770}" presName="level2Shape" presStyleLbl="asst1" presStyleIdx="0" presStyleCnt="1"/>
      <dgm:spPr/>
    </dgm:pt>
    <dgm:pt modelId="{FEB1041D-29FF-42A7-BD3F-BA0A56C1BC23}" type="pres">
      <dgm:prSet presAssocID="{B8D6DEDD-5142-4D4E-B0F0-5783D433B770}" presName="hierChild3" presStyleCnt="0"/>
      <dgm:spPr/>
    </dgm:pt>
    <dgm:pt modelId="{67B41D07-0A6B-4FE0-9342-1722FB8083C6}" type="pres">
      <dgm:prSet presAssocID="{D7125ED8-21F9-406E-82B7-F7F01CBE8D86}" presName="Name19" presStyleLbl="parChTrans1D3" presStyleIdx="0" presStyleCnt="2"/>
      <dgm:spPr/>
    </dgm:pt>
    <dgm:pt modelId="{38266416-A31B-4FA8-87C1-94E909B95789}" type="pres">
      <dgm:prSet presAssocID="{BA7165A9-70CD-448D-AC33-CE9242CA1AD0}" presName="Name21" presStyleCnt="0"/>
      <dgm:spPr/>
    </dgm:pt>
    <dgm:pt modelId="{9760B978-DC2B-4F78-9C81-3DC5D5EE6018}" type="pres">
      <dgm:prSet presAssocID="{BA7165A9-70CD-448D-AC33-CE9242CA1AD0}" presName="level2Shape" presStyleLbl="node3" presStyleIdx="0" presStyleCnt="2"/>
      <dgm:spPr/>
    </dgm:pt>
    <dgm:pt modelId="{C510CEE0-09B9-43E0-804A-F9BA4BE59EAC}" type="pres">
      <dgm:prSet presAssocID="{BA7165A9-70CD-448D-AC33-CE9242CA1AD0}" presName="hierChild3" presStyleCnt="0"/>
      <dgm:spPr/>
    </dgm:pt>
    <dgm:pt modelId="{937D13BF-A5A0-4A26-A57E-A5D7DD3BC985}" type="pres">
      <dgm:prSet presAssocID="{3661CB55-7D32-47B5-920F-C713E174694C}" presName="Name19" presStyleLbl="parChTrans1D3" presStyleIdx="1" presStyleCnt="2"/>
      <dgm:spPr/>
    </dgm:pt>
    <dgm:pt modelId="{0D08D2A4-06C7-4893-BFCD-F7AAD4928761}" type="pres">
      <dgm:prSet presAssocID="{C71DABCB-FA68-4B71-BDFC-9C7A353B1F96}" presName="Name21" presStyleCnt="0"/>
      <dgm:spPr/>
    </dgm:pt>
    <dgm:pt modelId="{108EF2E5-5EF5-49AC-B6B2-461D1C7EB493}" type="pres">
      <dgm:prSet presAssocID="{C71DABCB-FA68-4B71-BDFC-9C7A353B1F96}" presName="level2Shape" presStyleLbl="node3" presStyleIdx="1" presStyleCnt="2"/>
      <dgm:spPr/>
    </dgm:pt>
    <dgm:pt modelId="{18E5E364-DFCC-4798-A87F-B7E0A4D2E431}" type="pres">
      <dgm:prSet presAssocID="{C71DABCB-FA68-4B71-BDFC-9C7A353B1F96}" presName="hierChild3" presStyleCnt="0"/>
      <dgm:spPr/>
    </dgm:pt>
    <dgm:pt modelId="{355E83FA-1C03-4A0D-B886-88EBD790623A}" type="pres">
      <dgm:prSet presAssocID="{B37879E4-FBC2-4B4B-8098-5FC0BF5A4EEE}" presName="Name19" presStyleLbl="parChTrans1D2" presStyleIdx="1" presStyleCnt="2"/>
      <dgm:spPr/>
    </dgm:pt>
    <dgm:pt modelId="{3D91CA13-5E15-41E0-A376-4A3EFA35086F}" type="pres">
      <dgm:prSet presAssocID="{34B46628-CF7A-4A73-A76A-068323E02C51}" presName="Name21" presStyleCnt="0"/>
      <dgm:spPr/>
    </dgm:pt>
    <dgm:pt modelId="{417AAA56-410B-4592-A96E-5983981E219B}" type="pres">
      <dgm:prSet presAssocID="{34B46628-CF7A-4A73-A76A-068323E02C51}" presName="level2Shape" presStyleLbl="node2" presStyleIdx="0" presStyleCnt="1"/>
      <dgm:spPr/>
    </dgm:pt>
    <dgm:pt modelId="{9A559D87-FC60-4E27-8405-A1B25F601E8E}" type="pres">
      <dgm:prSet presAssocID="{34B46628-CF7A-4A73-A76A-068323E02C51}" presName="hierChild3" presStyleCnt="0"/>
      <dgm:spPr/>
    </dgm:pt>
    <dgm:pt modelId="{F1750128-B629-4EED-A7C0-C1145A9549C8}" type="pres">
      <dgm:prSet presAssocID="{9BC635AE-6D40-4A97-A5BB-4650113BBAAE}" presName="bgShapesFlow" presStyleCnt="0"/>
      <dgm:spPr/>
    </dgm:pt>
  </dgm:ptLst>
  <dgm:cxnLst>
    <dgm:cxn modelId="{AC8F1A15-A7B9-4C71-B46B-796963EA002D}" srcId="{9BC635AE-6D40-4A97-A5BB-4650113BBAAE}" destId="{F2BDECAC-46FA-4C57-8101-5854B373D875}" srcOrd="0" destOrd="0" parTransId="{451C29FC-5055-4336-ABF9-83E1C28AE1A6}" sibTransId="{DD142BAF-BD21-4C73-AAC2-215C1941593C}"/>
    <dgm:cxn modelId="{49DA7623-A1B2-4240-A4F1-75772604EB01}" type="presOf" srcId="{B8D6DEDD-5142-4D4E-B0F0-5783D433B770}" destId="{9C43FDF8-8C91-44FE-8C03-FA39D9F3AB17}" srcOrd="0" destOrd="0" presId="urn:microsoft.com/office/officeart/2005/8/layout/hierarchy6"/>
    <dgm:cxn modelId="{BB211F3D-89ED-4015-BBA3-C3E27D8C46E1}" srcId="{F2BDECAC-46FA-4C57-8101-5854B373D875}" destId="{B8D6DEDD-5142-4D4E-B0F0-5783D433B770}" srcOrd="0" destOrd="0" parTransId="{A4B55446-48AD-4116-A519-709736BFC69A}" sibTransId="{5AA18D80-9544-4E5A-8603-1B9C9A978806}"/>
    <dgm:cxn modelId="{89D58B44-C1DE-4806-A160-1CD51DF79B2C}" type="presOf" srcId="{C71DABCB-FA68-4B71-BDFC-9C7A353B1F96}" destId="{108EF2E5-5EF5-49AC-B6B2-461D1C7EB493}" srcOrd="0" destOrd="0" presId="urn:microsoft.com/office/officeart/2005/8/layout/hierarchy6"/>
    <dgm:cxn modelId="{C1BB124E-6D89-4802-8EE9-3EA047B9F92D}" srcId="{F2BDECAC-46FA-4C57-8101-5854B373D875}" destId="{34B46628-CF7A-4A73-A76A-068323E02C51}" srcOrd="1" destOrd="0" parTransId="{B37879E4-FBC2-4B4B-8098-5FC0BF5A4EEE}" sibTransId="{069F352A-EC15-47FE-B5F3-CBFAF7396992}"/>
    <dgm:cxn modelId="{296E134E-FC34-4F3D-8FDC-EF6B7A3DA9B6}" type="presOf" srcId="{BA7165A9-70CD-448D-AC33-CE9242CA1AD0}" destId="{9760B978-DC2B-4F78-9C81-3DC5D5EE6018}" srcOrd="0" destOrd="0" presId="urn:microsoft.com/office/officeart/2005/8/layout/hierarchy6"/>
    <dgm:cxn modelId="{D3983E54-E5DF-4104-B89A-396E222E95BE}" srcId="{B8D6DEDD-5142-4D4E-B0F0-5783D433B770}" destId="{C71DABCB-FA68-4B71-BDFC-9C7A353B1F96}" srcOrd="1" destOrd="0" parTransId="{3661CB55-7D32-47B5-920F-C713E174694C}" sibTransId="{53EB868E-0A0A-4FB8-ACB3-21AD4A612028}"/>
    <dgm:cxn modelId="{04DBB67D-0050-4C4D-A546-A2C410BD4660}" type="presOf" srcId="{3661CB55-7D32-47B5-920F-C713E174694C}" destId="{937D13BF-A5A0-4A26-A57E-A5D7DD3BC985}" srcOrd="0" destOrd="0" presId="urn:microsoft.com/office/officeart/2005/8/layout/hierarchy6"/>
    <dgm:cxn modelId="{A2A1FDAA-D7AD-46BF-A704-057C0A841A10}" type="presOf" srcId="{B37879E4-FBC2-4B4B-8098-5FC0BF5A4EEE}" destId="{355E83FA-1C03-4A0D-B886-88EBD790623A}" srcOrd="0" destOrd="0" presId="urn:microsoft.com/office/officeart/2005/8/layout/hierarchy6"/>
    <dgm:cxn modelId="{E695F1B1-9DF9-4A35-9A26-C02960E4CEE7}" type="presOf" srcId="{D7125ED8-21F9-406E-82B7-F7F01CBE8D86}" destId="{67B41D07-0A6B-4FE0-9342-1722FB8083C6}" srcOrd="0" destOrd="0" presId="urn:microsoft.com/office/officeart/2005/8/layout/hierarchy6"/>
    <dgm:cxn modelId="{9B75CDB7-9EA9-4FDD-9A1D-4AF64EF876BB}" type="presOf" srcId="{F2BDECAC-46FA-4C57-8101-5854B373D875}" destId="{E9528DDF-E1D0-4C5A-80FA-33365641122E}" srcOrd="0" destOrd="0" presId="urn:microsoft.com/office/officeart/2005/8/layout/hierarchy6"/>
    <dgm:cxn modelId="{C8101DBF-5EBB-48B8-A688-A25BE5134887}" type="presOf" srcId="{9BC635AE-6D40-4A97-A5BB-4650113BBAAE}" destId="{5D6524CC-1C19-4C91-8BAC-2E7A834976AD}" srcOrd="0" destOrd="0" presId="urn:microsoft.com/office/officeart/2005/8/layout/hierarchy6"/>
    <dgm:cxn modelId="{E0F8E0CE-9B55-42FD-88C3-4D9C13317443}" type="presOf" srcId="{34B46628-CF7A-4A73-A76A-068323E02C51}" destId="{417AAA56-410B-4592-A96E-5983981E219B}" srcOrd="0" destOrd="0" presId="urn:microsoft.com/office/officeart/2005/8/layout/hierarchy6"/>
    <dgm:cxn modelId="{2CD406D2-E117-4289-9DD2-5374F50F4FB4}" srcId="{B8D6DEDD-5142-4D4E-B0F0-5783D433B770}" destId="{BA7165A9-70CD-448D-AC33-CE9242CA1AD0}" srcOrd="0" destOrd="0" parTransId="{D7125ED8-21F9-406E-82B7-F7F01CBE8D86}" sibTransId="{BDDD0432-AB3E-4BEF-ABEF-CD01215E68FC}"/>
    <dgm:cxn modelId="{30D5A1ED-C788-4940-9683-31E0225865A0}" type="presOf" srcId="{A4B55446-48AD-4116-A519-709736BFC69A}" destId="{0208E4B2-0460-49C8-9306-BF66D2357F47}" srcOrd="0" destOrd="0" presId="urn:microsoft.com/office/officeart/2005/8/layout/hierarchy6"/>
    <dgm:cxn modelId="{7D9D3718-EF99-4FB8-A792-6B57766DE9B8}" type="presParOf" srcId="{5D6524CC-1C19-4C91-8BAC-2E7A834976AD}" destId="{179B529C-2F35-404D-9D84-D15F0E851CCC}" srcOrd="0" destOrd="0" presId="urn:microsoft.com/office/officeart/2005/8/layout/hierarchy6"/>
    <dgm:cxn modelId="{6DA82922-C929-49AD-8E5A-6C4EE4122B3E}" type="presParOf" srcId="{179B529C-2F35-404D-9D84-D15F0E851CCC}" destId="{0DDCB42F-8A90-4A55-88BF-3BF61EC92E7C}" srcOrd="0" destOrd="0" presId="urn:microsoft.com/office/officeart/2005/8/layout/hierarchy6"/>
    <dgm:cxn modelId="{F9EF0C7B-961A-4B16-8CB1-DC024D470D0D}" type="presParOf" srcId="{0DDCB42F-8A90-4A55-88BF-3BF61EC92E7C}" destId="{1DB5ED44-D387-49D7-978F-2CE15A3B52DB}" srcOrd="0" destOrd="0" presId="urn:microsoft.com/office/officeart/2005/8/layout/hierarchy6"/>
    <dgm:cxn modelId="{FD7DC7AA-FE06-4281-BF71-2A7BD92EA3FC}" type="presParOf" srcId="{1DB5ED44-D387-49D7-978F-2CE15A3B52DB}" destId="{E9528DDF-E1D0-4C5A-80FA-33365641122E}" srcOrd="0" destOrd="0" presId="urn:microsoft.com/office/officeart/2005/8/layout/hierarchy6"/>
    <dgm:cxn modelId="{9956EDAE-654F-4C4E-B4ED-39658F1E6422}" type="presParOf" srcId="{1DB5ED44-D387-49D7-978F-2CE15A3B52DB}" destId="{CC61EBC0-47E8-45A3-ACFB-D9880C4147C3}" srcOrd="1" destOrd="0" presId="urn:microsoft.com/office/officeart/2005/8/layout/hierarchy6"/>
    <dgm:cxn modelId="{B8BF9DFF-4B1D-4AAE-833D-B98A3F198CC0}" type="presParOf" srcId="{CC61EBC0-47E8-45A3-ACFB-D9880C4147C3}" destId="{0208E4B2-0460-49C8-9306-BF66D2357F47}" srcOrd="0" destOrd="0" presId="urn:microsoft.com/office/officeart/2005/8/layout/hierarchy6"/>
    <dgm:cxn modelId="{55DF554D-672D-4188-8911-FB2A96440E72}" type="presParOf" srcId="{CC61EBC0-47E8-45A3-ACFB-D9880C4147C3}" destId="{D7C25D4A-4F08-41EA-BF34-79AC82871609}" srcOrd="1" destOrd="0" presId="urn:microsoft.com/office/officeart/2005/8/layout/hierarchy6"/>
    <dgm:cxn modelId="{1B653E18-9BE4-4BB1-978D-FB47DBBB6997}" type="presParOf" srcId="{D7C25D4A-4F08-41EA-BF34-79AC82871609}" destId="{9C43FDF8-8C91-44FE-8C03-FA39D9F3AB17}" srcOrd="0" destOrd="0" presId="urn:microsoft.com/office/officeart/2005/8/layout/hierarchy6"/>
    <dgm:cxn modelId="{53AD3B21-2668-4654-9366-ABBBBD8CEB75}" type="presParOf" srcId="{D7C25D4A-4F08-41EA-BF34-79AC82871609}" destId="{FEB1041D-29FF-42A7-BD3F-BA0A56C1BC23}" srcOrd="1" destOrd="0" presId="urn:microsoft.com/office/officeart/2005/8/layout/hierarchy6"/>
    <dgm:cxn modelId="{7D0CF2DB-9387-49D4-A012-321C683679F9}" type="presParOf" srcId="{FEB1041D-29FF-42A7-BD3F-BA0A56C1BC23}" destId="{67B41D07-0A6B-4FE0-9342-1722FB8083C6}" srcOrd="0" destOrd="0" presId="urn:microsoft.com/office/officeart/2005/8/layout/hierarchy6"/>
    <dgm:cxn modelId="{5DD546A9-58D6-42C0-8621-E9083B3AC438}" type="presParOf" srcId="{FEB1041D-29FF-42A7-BD3F-BA0A56C1BC23}" destId="{38266416-A31B-4FA8-87C1-94E909B95789}" srcOrd="1" destOrd="0" presId="urn:microsoft.com/office/officeart/2005/8/layout/hierarchy6"/>
    <dgm:cxn modelId="{A033C91B-A9F9-472F-B76C-2A7F19AED051}" type="presParOf" srcId="{38266416-A31B-4FA8-87C1-94E909B95789}" destId="{9760B978-DC2B-4F78-9C81-3DC5D5EE6018}" srcOrd="0" destOrd="0" presId="urn:microsoft.com/office/officeart/2005/8/layout/hierarchy6"/>
    <dgm:cxn modelId="{CBA72104-E7D7-4585-BB29-D893F52D2C08}" type="presParOf" srcId="{38266416-A31B-4FA8-87C1-94E909B95789}" destId="{C510CEE0-09B9-43E0-804A-F9BA4BE59EAC}" srcOrd="1" destOrd="0" presId="urn:microsoft.com/office/officeart/2005/8/layout/hierarchy6"/>
    <dgm:cxn modelId="{E65A0D3F-DFFA-4C2B-8D27-8AE8B90853B2}" type="presParOf" srcId="{FEB1041D-29FF-42A7-BD3F-BA0A56C1BC23}" destId="{937D13BF-A5A0-4A26-A57E-A5D7DD3BC985}" srcOrd="2" destOrd="0" presId="urn:microsoft.com/office/officeart/2005/8/layout/hierarchy6"/>
    <dgm:cxn modelId="{95F130F0-A2CE-474F-9BB1-E6726EA36F19}" type="presParOf" srcId="{FEB1041D-29FF-42A7-BD3F-BA0A56C1BC23}" destId="{0D08D2A4-06C7-4893-BFCD-F7AAD4928761}" srcOrd="3" destOrd="0" presId="urn:microsoft.com/office/officeart/2005/8/layout/hierarchy6"/>
    <dgm:cxn modelId="{E8A38095-DFBA-44E5-AF58-06B2E11F3816}" type="presParOf" srcId="{0D08D2A4-06C7-4893-BFCD-F7AAD4928761}" destId="{108EF2E5-5EF5-49AC-B6B2-461D1C7EB493}" srcOrd="0" destOrd="0" presId="urn:microsoft.com/office/officeart/2005/8/layout/hierarchy6"/>
    <dgm:cxn modelId="{CF01C0EA-A341-4905-BB40-2012FAD6B011}" type="presParOf" srcId="{0D08D2A4-06C7-4893-BFCD-F7AAD4928761}" destId="{18E5E364-DFCC-4798-A87F-B7E0A4D2E431}" srcOrd="1" destOrd="0" presId="urn:microsoft.com/office/officeart/2005/8/layout/hierarchy6"/>
    <dgm:cxn modelId="{790085F6-B8ED-4219-83BB-2DD7BAAF0172}" type="presParOf" srcId="{CC61EBC0-47E8-45A3-ACFB-D9880C4147C3}" destId="{355E83FA-1C03-4A0D-B886-88EBD790623A}" srcOrd="2" destOrd="0" presId="urn:microsoft.com/office/officeart/2005/8/layout/hierarchy6"/>
    <dgm:cxn modelId="{221BB4BB-A3E0-47D3-A45E-384F9D5009D0}" type="presParOf" srcId="{CC61EBC0-47E8-45A3-ACFB-D9880C4147C3}" destId="{3D91CA13-5E15-41E0-A376-4A3EFA35086F}" srcOrd="3" destOrd="0" presId="urn:microsoft.com/office/officeart/2005/8/layout/hierarchy6"/>
    <dgm:cxn modelId="{EA37FFAD-931B-4A1F-94AC-3CDF8417834F}" type="presParOf" srcId="{3D91CA13-5E15-41E0-A376-4A3EFA35086F}" destId="{417AAA56-410B-4592-A96E-5983981E219B}" srcOrd="0" destOrd="0" presId="urn:microsoft.com/office/officeart/2005/8/layout/hierarchy6"/>
    <dgm:cxn modelId="{EBF2194C-3FC4-4DDB-9D89-2C9DF60694EC}" type="presParOf" srcId="{3D91CA13-5E15-41E0-A376-4A3EFA35086F}" destId="{9A559D87-FC60-4E27-8405-A1B25F601E8E}" srcOrd="1" destOrd="0" presId="urn:microsoft.com/office/officeart/2005/8/layout/hierarchy6"/>
    <dgm:cxn modelId="{91462648-BF02-4C58-9833-0D0C950CA86A}" type="presParOf" srcId="{5D6524CC-1C19-4C91-8BAC-2E7A834976AD}" destId="{F1750128-B629-4EED-A7C0-C1145A9549C8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28DDF-E1D0-4C5A-80FA-33365641122E}">
      <dsp:nvSpPr>
        <dsp:cNvPr id="0" name=""/>
        <dsp:cNvSpPr/>
      </dsp:nvSpPr>
      <dsp:spPr>
        <a:xfrm>
          <a:off x="2767756" y="3571"/>
          <a:ext cx="1601390" cy="10675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Dados</a:t>
          </a:r>
        </a:p>
      </dsp:txBody>
      <dsp:txXfrm>
        <a:off x="2799025" y="34840"/>
        <a:ext cx="1538852" cy="1005055"/>
      </dsp:txXfrm>
    </dsp:sp>
    <dsp:sp modelId="{0208E4B2-0460-49C8-9306-BF66D2357F47}">
      <dsp:nvSpPr>
        <dsp:cNvPr id="0" name=""/>
        <dsp:cNvSpPr/>
      </dsp:nvSpPr>
      <dsp:spPr>
        <a:xfrm>
          <a:off x="2527548" y="1071165"/>
          <a:ext cx="1040903" cy="427037"/>
        </a:xfrm>
        <a:custGeom>
          <a:avLst/>
          <a:gdLst/>
          <a:ahLst/>
          <a:cxnLst/>
          <a:rect l="0" t="0" r="0" b="0"/>
          <a:pathLst>
            <a:path>
              <a:moveTo>
                <a:pt x="1040903" y="0"/>
              </a:moveTo>
              <a:lnTo>
                <a:pt x="1040903" y="213518"/>
              </a:lnTo>
              <a:lnTo>
                <a:pt x="0" y="213518"/>
              </a:lnTo>
              <a:lnTo>
                <a:pt x="0" y="42703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43FDF8-8C91-44FE-8C03-FA39D9F3AB17}">
      <dsp:nvSpPr>
        <dsp:cNvPr id="0" name=""/>
        <dsp:cNvSpPr/>
      </dsp:nvSpPr>
      <dsp:spPr>
        <a:xfrm>
          <a:off x="1726852" y="1498203"/>
          <a:ext cx="1601390" cy="10675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Quantitativos</a:t>
          </a:r>
        </a:p>
      </dsp:txBody>
      <dsp:txXfrm>
        <a:off x="1758121" y="1529472"/>
        <a:ext cx="1538852" cy="1005055"/>
      </dsp:txXfrm>
    </dsp:sp>
    <dsp:sp modelId="{67B41D07-0A6B-4FE0-9342-1722FB8083C6}">
      <dsp:nvSpPr>
        <dsp:cNvPr id="0" name=""/>
        <dsp:cNvSpPr/>
      </dsp:nvSpPr>
      <dsp:spPr>
        <a:xfrm>
          <a:off x="1486644" y="2565796"/>
          <a:ext cx="1040903" cy="427037"/>
        </a:xfrm>
        <a:custGeom>
          <a:avLst/>
          <a:gdLst/>
          <a:ahLst/>
          <a:cxnLst/>
          <a:rect l="0" t="0" r="0" b="0"/>
          <a:pathLst>
            <a:path>
              <a:moveTo>
                <a:pt x="1040903" y="0"/>
              </a:moveTo>
              <a:lnTo>
                <a:pt x="1040903" y="213518"/>
              </a:lnTo>
              <a:lnTo>
                <a:pt x="0" y="213518"/>
              </a:lnTo>
              <a:lnTo>
                <a:pt x="0" y="42703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0B978-DC2B-4F78-9C81-3DC5D5EE6018}">
      <dsp:nvSpPr>
        <dsp:cNvPr id="0" name=""/>
        <dsp:cNvSpPr/>
      </dsp:nvSpPr>
      <dsp:spPr>
        <a:xfrm>
          <a:off x="685948" y="2992834"/>
          <a:ext cx="1601390" cy="10675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Contínuos</a:t>
          </a:r>
        </a:p>
      </dsp:txBody>
      <dsp:txXfrm>
        <a:off x="717217" y="3024103"/>
        <a:ext cx="1538852" cy="1005055"/>
      </dsp:txXfrm>
    </dsp:sp>
    <dsp:sp modelId="{937D13BF-A5A0-4A26-A57E-A5D7DD3BC985}">
      <dsp:nvSpPr>
        <dsp:cNvPr id="0" name=""/>
        <dsp:cNvSpPr/>
      </dsp:nvSpPr>
      <dsp:spPr>
        <a:xfrm>
          <a:off x="2527548" y="2565796"/>
          <a:ext cx="1040903" cy="427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518"/>
              </a:lnTo>
              <a:lnTo>
                <a:pt x="1040903" y="213518"/>
              </a:lnTo>
              <a:lnTo>
                <a:pt x="1040903" y="42703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EF2E5-5EF5-49AC-B6B2-461D1C7EB493}">
      <dsp:nvSpPr>
        <dsp:cNvPr id="0" name=""/>
        <dsp:cNvSpPr/>
      </dsp:nvSpPr>
      <dsp:spPr>
        <a:xfrm>
          <a:off x="2767756" y="2992834"/>
          <a:ext cx="1601390" cy="10675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Discretos</a:t>
          </a:r>
        </a:p>
      </dsp:txBody>
      <dsp:txXfrm>
        <a:off x="2799025" y="3024103"/>
        <a:ext cx="1538852" cy="1005055"/>
      </dsp:txXfrm>
    </dsp:sp>
    <dsp:sp modelId="{355E83FA-1C03-4A0D-B886-88EBD790623A}">
      <dsp:nvSpPr>
        <dsp:cNvPr id="0" name=""/>
        <dsp:cNvSpPr/>
      </dsp:nvSpPr>
      <dsp:spPr>
        <a:xfrm>
          <a:off x="3568451" y="1071165"/>
          <a:ext cx="1040903" cy="427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518"/>
              </a:lnTo>
              <a:lnTo>
                <a:pt x="1040903" y="213518"/>
              </a:lnTo>
              <a:lnTo>
                <a:pt x="1040903" y="42703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AAA56-410B-4592-A96E-5983981E219B}">
      <dsp:nvSpPr>
        <dsp:cNvPr id="0" name=""/>
        <dsp:cNvSpPr/>
      </dsp:nvSpPr>
      <dsp:spPr>
        <a:xfrm>
          <a:off x="3808660" y="1498203"/>
          <a:ext cx="1601390" cy="10675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Qualitativos</a:t>
          </a:r>
        </a:p>
      </dsp:txBody>
      <dsp:txXfrm>
        <a:off x="3839929" y="1529472"/>
        <a:ext cx="1538852" cy="1005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0A1F3-5FAA-4CA4-BFFB-5118973ED0E6}" type="datetimeFigureOut">
              <a:rPr lang="pt-BR" smtClean="0"/>
              <a:t>08/12/2017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38734-8C50-4421-9ED9-3ED2FC3EAB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97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198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72852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071833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20330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992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03991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794478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68847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082884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210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018499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2264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57196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875648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198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245130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2830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1903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88254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980177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772167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9142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9357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09704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24657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259382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960792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0614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065394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94987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178717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845013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151469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166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783356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080826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02209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14345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18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72443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428596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468964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79486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104651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1505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357196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522062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058357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933490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971071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86922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913886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432342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9413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4554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6262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12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7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306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6627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6827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645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7347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0061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062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680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8109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8417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3383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15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5033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379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065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553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3471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5659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74922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730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0491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126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/>
              <a:t>Thumb</a:t>
            </a:r>
            <a:r>
              <a:rPr lang="pt-BR" baseline="0" dirty="0"/>
              <a:t> </a:t>
            </a:r>
            <a:r>
              <a:rPr lang="pt-BR" baseline="0" dirty="0" err="1"/>
              <a:t>rule</a:t>
            </a:r>
            <a:r>
              <a:rPr lang="pt-BR" baseline="0" dirty="0"/>
              <a:t>: Para conjuntos de dados típicos o desvio padrão pode ser aproximado como sendo R / 4 (amplitude dividido por quatro)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417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8027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2055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0043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42184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02987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35968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280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49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0508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3299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http://tylervigen.com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38734-8C50-4421-9ED9-3ED2FC3EABB8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3870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4357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90267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http://tylervigen.com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38734-8C50-4421-9ED9-3ED2FC3EABB8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3807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58699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55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16061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44236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72351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6081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6158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78898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6174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4071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80851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52874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10545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49491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9352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6031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09156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69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73127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94238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15216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1504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2807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11976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327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9144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15504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79325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0445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18465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67795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93120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5159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56441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80365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55271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6672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272876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60641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59010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95982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05031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73901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9096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502640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57250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59877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00340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96239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25124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40129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99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89760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8238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08402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441FD5-AC98-44D2-8E2D-E076FFB5B930}" type="slidenum">
              <a:rPr lang="pt-BR" smtClean="0"/>
              <a:t>102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123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90532-2A1B-47D3-AF2F-5A4C1B4E63AE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45024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513D8-9D77-4711-BD07-E79F5535B8F4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82118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C9F18-2771-48F4-98ED-2D7714180656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31578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ABEF2-E6C5-42E8-9342-16080630DEAF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78537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AEC02-135B-4DA9-B622-3284C8AEA599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37436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7755B1-3249-4DA8-BFC5-A200F15795E9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299719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77FA59-68CE-4679-8CA1-2DA08CF940A4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571261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14526-45C5-4E2A-B6A5-6D9E2F4B27ED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030374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6B2079-9344-4223-B225-22F0084FD89F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38904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FD55C-019D-460E-8411-ADD80B2C11E4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09400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0C06F-D0FF-4FDC-B584-6CA237E66226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3172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pPr>
              <a:defRPr/>
            </a:pPr>
            <a:endParaRPr lang="pt-BR" altLang="pt-B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64385765-111A-4A50-BE55-EF819DAB428E}" type="slidenum">
              <a:rPr lang="pt-BR" altLang="pt-BR"/>
              <a:pPr>
                <a:defRPr/>
              </a:pPr>
              <a:t>‹nº›</a:t>
            </a:fld>
            <a:endParaRPr lang="pt-BR" alt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3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gi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mod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rtaltransparencia.gov.br/downloads/" TargetMode="External"/><Relationship Id="rId5" Type="http://schemas.openxmlformats.org/officeDocument/2006/relationships/hyperlink" Target="http://dados.gov.br/dataset" TargetMode="External"/><Relationship Id="rId4" Type="http://schemas.openxmlformats.org/officeDocument/2006/relationships/hyperlink" Target="https://github.com/caesar0301/awesome-public-dataset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Quem sou eu?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pt-BR" altLang="pt-BR" sz="2400" dirty="0"/>
              <a:t>Arthur </a:t>
            </a:r>
            <a:r>
              <a:rPr lang="pt-BR" altLang="pt-BR" sz="2400" dirty="0">
                <a:solidFill>
                  <a:schemeClr val="bg1">
                    <a:lumMod val="65000"/>
                  </a:schemeClr>
                </a:solidFill>
              </a:rPr>
              <a:t>Pereira de </a:t>
            </a:r>
            <a:r>
              <a:rPr lang="pt-BR" altLang="pt-BR" sz="2400" dirty="0"/>
              <a:t>Gouveia </a:t>
            </a:r>
            <a:r>
              <a:rPr lang="pt-BR" altLang="pt-BR" sz="2400" dirty="0">
                <a:solidFill>
                  <a:schemeClr val="bg1">
                    <a:lumMod val="65000"/>
                  </a:schemeClr>
                </a:solidFill>
              </a:rPr>
              <a:t>e Silva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altLang="pt-BR" sz="2400" dirty="0"/>
              <a:t>Casado, 38 anos, pai de uma linda garota de dois anos de idade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altLang="pt-BR" sz="2400" dirty="0"/>
              <a:t>Torcedor “</a:t>
            </a:r>
            <a:r>
              <a:rPr lang="pt-BR" altLang="pt-BR" sz="2400" dirty="0">
                <a:solidFill>
                  <a:srgbClr val="0F2A56"/>
                </a:solidFill>
              </a:rPr>
              <a:t>azul</a:t>
            </a:r>
            <a:r>
              <a:rPr lang="pt-BR" altLang="pt-BR" sz="2400" dirty="0"/>
              <a:t> </a:t>
            </a:r>
            <a:r>
              <a:rPr lang="pt-BR" altLang="pt-BR" sz="2400" dirty="0">
                <a:solidFill>
                  <a:srgbClr val="9C1737"/>
                </a:solidFill>
              </a:rPr>
              <a:t>grená</a:t>
            </a:r>
            <a:r>
              <a:rPr lang="pt-BR" altLang="pt-BR" sz="2400" dirty="0"/>
              <a:t>” do FC Barcelona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altLang="pt-BR" sz="2400" dirty="0"/>
              <a:t>Tolkien, Batman, Poe, Portnoy, Peart, I. Cavalera, Metal, Python, Rubik, Android, Google, Microsoft, Linux, Star Wars, PSOne, PS2, PS3, PS4...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altLang="pt-BR" sz="2400" dirty="0"/>
              <a:t>Telecom </a:t>
            </a:r>
            <a:r>
              <a:rPr lang="pt-BR" altLang="pt-BR" sz="2400" dirty="0">
                <a:sym typeface="Wingdings" panose="05000000000000000000" pitchFamily="2" charset="2"/>
              </a:rPr>
              <a:t></a:t>
            </a:r>
            <a:r>
              <a:rPr lang="pt-BR" altLang="pt-BR" sz="2400" dirty="0"/>
              <a:t> Automação </a:t>
            </a:r>
            <a:r>
              <a:rPr lang="pt-BR" altLang="pt-BR" sz="2400" dirty="0">
                <a:sym typeface="Wingdings" panose="05000000000000000000" pitchFamily="2" charset="2"/>
              </a:rPr>
              <a:t></a:t>
            </a:r>
            <a:r>
              <a:rPr lang="pt-BR" altLang="pt-BR" sz="2400" dirty="0"/>
              <a:t> Manutenção </a:t>
            </a:r>
            <a:r>
              <a:rPr lang="pt-BR" altLang="pt-BR" sz="2400" dirty="0">
                <a:sym typeface="Wingdings" panose="05000000000000000000" pitchFamily="2" charset="2"/>
              </a:rPr>
              <a:t></a:t>
            </a:r>
            <a:r>
              <a:rPr lang="pt-BR" altLang="pt-BR" sz="2400" dirty="0"/>
              <a:t> Saneamento </a:t>
            </a:r>
            <a:r>
              <a:rPr lang="pt-BR" altLang="pt-BR" sz="2400" dirty="0">
                <a:sym typeface="Wingdings" panose="05000000000000000000" pitchFamily="2" charset="2"/>
              </a:rPr>
              <a:t></a:t>
            </a:r>
            <a:r>
              <a:rPr lang="pt-BR" altLang="pt-BR" sz="2400" dirty="0"/>
              <a:t> Gestão </a:t>
            </a:r>
            <a:r>
              <a:rPr lang="pt-BR" altLang="pt-BR" sz="2400" dirty="0">
                <a:sym typeface="Wingdings" panose="05000000000000000000" pitchFamily="2" charset="2"/>
              </a:rPr>
              <a:t></a:t>
            </a:r>
            <a:r>
              <a:rPr lang="pt-BR" altLang="pt-BR" sz="2400" dirty="0"/>
              <a:t> Estatística </a:t>
            </a:r>
            <a:r>
              <a:rPr lang="pt-BR" altLang="pt-BR" sz="2400" dirty="0">
                <a:sym typeface="Wingdings" panose="05000000000000000000" pitchFamily="2" charset="2"/>
              </a:rPr>
              <a:t></a:t>
            </a:r>
            <a:r>
              <a:rPr lang="pt-BR" altLang="pt-BR" sz="2400" dirty="0"/>
              <a:t> Data Mining </a:t>
            </a:r>
            <a:r>
              <a:rPr lang="pt-BR" altLang="pt-BR" sz="2400" dirty="0">
                <a:sym typeface="Wingdings" panose="05000000000000000000" pitchFamily="2" charset="2"/>
              </a:rPr>
              <a:t></a:t>
            </a:r>
            <a:r>
              <a:rPr lang="pt-BR" altLang="pt-BR" sz="2400" dirty="0"/>
              <a:t> Data Science</a:t>
            </a:r>
          </a:p>
        </p:txBody>
      </p:sp>
    </p:spTree>
    <p:extLst>
      <p:ext uri="{BB962C8B-B14F-4D97-AF65-F5344CB8AC3E}">
        <p14:creationId xmlns:p14="http://schemas.microsoft.com/office/powerpoint/2010/main" val="40428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origem da Estatística</a:t>
            </a:r>
          </a:p>
        </p:txBody>
      </p:sp>
      <p:sp>
        <p:nvSpPr>
          <p:cNvPr id="10" name="Texto explicativo em elipse 10"/>
          <p:cNvSpPr/>
          <p:nvPr/>
        </p:nvSpPr>
        <p:spPr>
          <a:xfrm>
            <a:off x="2730513" y="1867714"/>
            <a:ext cx="5572164" cy="4143404"/>
          </a:xfrm>
          <a:prstGeom prst="wedgeEllipseCallout">
            <a:avLst>
              <a:gd name="adj1" fmla="val -63278"/>
              <a:gd name="adj2" fmla="val 25875"/>
            </a:avLst>
          </a:prstGeom>
          <a:ln w="28575">
            <a:prstDash val="solid"/>
          </a:ln>
          <a:effectLst>
            <a:outerShdw blurRad="393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500" dirty="0">
                <a:latin typeface="Gabriola" pitchFamily="82" charset="0"/>
                <a:cs typeface="Aharoni" pitchFamily="2" charset="-79"/>
              </a:rPr>
              <a:t>Ich bin Gottfried Achenwall. Ich schu'f den Begriff „Statistik“</a:t>
            </a:r>
            <a:endParaRPr lang="pt-BR" sz="4500" dirty="0">
              <a:latin typeface="Gabriola" pitchFamily="82" charset="0"/>
              <a:cs typeface="Aharoni" pitchFamily="2" charset="-79"/>
            </a:endParaRPr>
          </a:p>
        </p:txBody>
      </p:sp>
      <p:sp>
        <p:nvSpPr>
          <p:cNvPr id="11" name="Texto explicativo em elipse 6"/>
          <p:cNvSpPr/>
          <p:nvPr/>
        </p:nvSpPr>
        <p:spPr>
          <a:xfrm>
            <a:off x="2754041" y="1867714"/>
            <a:ext cx="5572164" cy="4143404"/>
          </a:xfrm>
          <a:prstGeom prst="wedgeEllipseCallout">
            <a:avLst>
              <a:gd name="adj1" fmla="val -63278"/>
              <a:gd name="adj2" fmla="val 25875"/>
            </a:avLst>
          </a:prstGeom>
          <a:ln w="28575">
            <a:prstDash val="solid"/>
          </a:ln>
          <a:effectLst>
            <a:outerShdw blurRad="393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4500" dirty="0">
                <a:latin typeface="Gabriola" pitchFamily="82" charset="0"/>
                <a:cs typeface="Aharoni" pitchFamily="2" charset="-79"/>
              </a:rPr>
              <a:t>Sou Gottfried Achenwall. Eu criei o termo Estatistica</a:t>
            </a:r>
            <a:endParaRPr lang="pt-BR" sz="4500" dirty="0">
              <a:latin typeface="Gabriola" pitchFamily="82" charset="0"/>
              <a:cs typeface="Aharoni" pitchFamily="2" charset="-79"/>
            </a:endParaRPr>
          </a:p>
        </p:txBody>
      </p:sp>
      <p:sp>
        <p:nvSpPr>
          <p:cNvPr id="12" name="Texto explicativo em elipse 12"/>
          <p:cNvSpPr/>
          <p:nvPr/>
        </p:nvSpPr>
        <p:spPr>
          <a:xfrm>
            <a:off x="2752742" y="1867714"/>
            <a:ext cx="5572164" cy="4143404"/>
          </a:xfrm>
          <a:prstGeom prst="wedgeEllipseCallout">
            <a:avLst>
              <a:gd name="adj1" fmla="val -63278"/>
              <a:gd name="adj2" fmla="val 25875"/>
            </a:avLst>
          </a:prstGeom>
          <a:ln w="28575">
            <a:prstDash val="solid"/>
          </a:ln>
          <a:effectLst>
            <a:outerShdw blurRad="393700" dist="203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500" dirty="0" err="1">
                <a:latin typeface="Gabriola" pitchFamily="82" charset="0"/>
                <a:cs typeface="Aharoni" pitchFamily="2" charset="-79"/>
              </a:rPr>
              <a:t>Statistk</a:t>
            </a:r>
            <a:r>
              <a:rPr lang="pt-BR" sz="4500" dirty="0">
                <a:latin typeface="Gabriola" pitchFamily="82" charset="0"/>
                <a:cs typeface="Aharoni" pitchFamily="2" charset="-79"/>
              </a:rPr>
              <a:t>: Análise de dados do Estado</a:t>
            </a:r>
          </a:p>
        </p:txBody>
      </p:sp>
      <p:pic>
        <p:nvPicPr>
          <p:cNvPr id="13" name="Picture 6" descr="http://www.eumed.net/cursecon/dic/dent/ACKERSDIJC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4153730"/>
            <a:ext cx="1676400" cy="2486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7721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regra da adição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Calcule P(Falso Positivo)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Calcule P(Teste Positivo ou Sujeito Mentiu)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dirty="0"/>
              <a:t>Várias formas de calcular </a:t>
            </a:r>
            <a:r>
              <a:rPr lang="pt-BR" altLang="pt-BR" sz="2400" i="1" dirty="0"/>
              <a:t>Teste Positivo ou Sujeito Mentiu</a:t>
            </a:r>
            <a:r>
              <a:rPr lang="pt-BR" altLang="pt-BR" sz="2400" dirty="0"/>
              <a:t>: 15 + 42 + 9 ou 57 + 51 - 42 ou 57 + 9</a:t>
            </a:r>
          </a:p>
          <a:p>
            <a:pPr>
              <a:lnSpc>
                <a:spcPct val="90000"/>
              </a:lnSpc>
            </a:pPr>
            <a:r>
              <a:rPr lang="pt-BR" altLang="pt-BR" sz="2400" dirty="0">
                <a:solidFill>
                  <a:srgbClr val="C00000"/>
                </a:solidFill>
              </a:rPr>
              <a:t>A palavra </a:t>
            </a:r>
            <a:r>
              <a:rPr lang="pt-BR" altLang="pt-BR" sz="2400" b="1" dirty="0">
                <a:solidFill>
                  <a:srgbClr val="C00000"/>
                </a:solidFill>
              </a:rPr>
              <a:t>ou</a:t>
            </a:r>
            <a:r>
              <a:rPr lang="pt-BR" altLang="pt-BR" sz="2400" dirty="0">
                <a:solidFill>
                  <a:srgbClr val="C00000"/>
                </a:solidFill>
              </a:rPr>
              <a:t> indica </a:t>
            </a:r>
            <a:r>
              <a:rPr lang="pt-BR" altLang="pt-BR" sz="2400" b="1" dirty="0">
                <a:solidFill>
                  <a:srgbClr val="C00000"/>
                </a:solidFill>
              </a:rPr>
              <a:t>adição</a:t>
            </a:r>
            <a:r>
              <a:rPr lang="pt-BR" altLang="pt-BR" sz="2400" dirty="0">
                <a:solidFill>
                  <a:srgbClr val="C00000"/>
                </a:solidFill>
              </a:rPr>
              <a:t> mas tome cuidado para </a:t>
            </a:r>
            <a:r>
              <a:rPr lang="pt-BR" altLang="pt-BR" sz="2400" b="1" dirty="0">
                <a:solidFill>
                  <a:srgbClr val="C00000"/>
                </a:solidFill>
              </a:rPr>
              <a:t>não somar a mesma coisa duas vezes!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/>
          </p:nvPr>
        </p:nvGraphicFramePr>
        <p:xfrm>
          <a:off x="1187624" y="2996952"/>
          <a:ext cx="491998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63091223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33913145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658463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39966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Real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0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Mentiu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 mentiu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88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Teste</a:t>
                      </a:r>
                    </a:p>
                  </a:txBody>
                  <a:tcPr vert="vert27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Mentiu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42</a:t>
                      </a:r>
                    </a:p>
                    <a:p>
                      <a:pPr algn="ctr"/>
                      <a:r>
                        <a:rPr lang="pt-BR" sz="1000" dirty="0"/>
                        <a:t>(Verdadeiro Positivo)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(Falso Positivo)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1117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Não</a:t>
                      </a:r>
                      <a:r>
                        <a:rPr lang="pt-BR" baseline="0" dirty="0"/>
                        <a:t> mentiu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(Falso Negativo)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(Verdadeiro Negativo)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98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6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regra da adição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Formalmente: </a:t>
                </a:r>
                <a14:m>
                  <m:oMath xmlns:m="http://schemas.openxmlformats.org/officeDocument/2006/math"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pt-BR" altLang="pt-BR" sz="2400" b="0" i="0" smtClean="0">
                            <a:latin typeface="Cambria Math" panose="02040503050406030204" pitchFamily="18" charset="0"/>
                          </a:rPr>
                          <m:t>ou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pt-BR" altLang="pt-BR" sz="24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Não use a fórmula cegamente. </a:t>
                </a:r>
                <a:r>
                  <a:rPr lang="pt-BR" altLang="pt-BR" sz="2400" b="1" dirty="0"/>
                  <a:t>Entenda</a:t>
                </a:r>
                <a:r>
                  <a:rPr lang="pt-BR" altLang="pt-BR" sz="2400" dirty="0"/>
                  <a:t> o conceito de P(A ou B)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Para encontrar P(A ou B) some a quantidade de formas que o evento A pode ocorrer com a quantidade formas que o evento B pode ocorrer </a:t>
                </a:r>
                <a:r>
                  <a:rPr lang="pt-BR" altLang="pt-BR" sz="2400" b="1" dirty="0"/>
                  <a:t>tomando cuidado para não somar a mesma coisa duas vezes</a:t>
                </a:r>
                <a:r>
                  <a:rPr lang="pt-BR" altLang="pt-BR" sz="2400" dirty="0"/>
                  <a:t>. P(A ou B) é a divisão dessa soma com o número total de eventos no espaço amostral.</a:t>
                </a:r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  <a:blipFill>
                <a:blip r:embed="rId3"/>
                <a:stretch>
                  <a:fillRect l="-1037" t="-20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4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regra da multiplicação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Regra da multiplicação: Uma forma de obter P(A </a:t>
            </a:r>
            <a:r>
              <a:rPr lang="pt-BR" altLang="pt-BR" sz="2400" b="1" dirty="0"/>
              <a:t>e</a:t>
            </a:r>
            <a:r>
              <a:rPr lang="pt-BR" altLang="pt-BR" sz="2400" dirty="0"/>
              <a:t> B)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P(A e B) é a probabilidade de que o evento </a:t>
            </a:r>
            <a:r>
              <a:rPr lang="pt-BR" altLang="pt-BR" sz="2400" b="1" dirty="0"/>
              <a:t>A aconteça em uma prova</a:t>
            </a:r>
            <a:r>
              <a:rPr lang="pt-BR" altLang="pt-BR" sz="2400" dirty="0"/>
              <a:t> do experimento </a:t>
            </a:r>
            <a:r>
              <a:rPr lang="pt-BR" altLang="pt-BR" sz="2400" b="1" dirty="0"/>
              <a:t>e</a:t>
            </a:r>
            <a:r>
              <a:rPr lang="pt-BR" altLang="pt-BR" sz="2400" dirty="0"/>
              <a:t> o evento </a:t>
            </a:r>
            <a:r>
              <a:rPr lang="pt-BR" altLang="pt-BR" sz="2400" b="1" dirty="0"/>
              <a:t>B aconteça na prova seguinte</a:t>
            </a:r>
            <a:r>
              <a:rPr lang="pt-BR" altLang="pt-BR" sz="2400" dirty="0"/>
              <a:t>.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Imagine as seguintes questões em uma prova: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90088" y="4148931"/>
            <a:ext cx="43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Verdadeiro ou Falso:</a:t>
            </a:r>
          </a:p>
          <a:p>
            <a:r>
              <a:rPr lang="pt-BR" dirty="0"/>
              <a:t>O fumo é uma das principais causas do câncer.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4687339" y="4148931"/>
            <a:ext cx="432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Assinale a alternativa correta: </a:t>
            </a:r>
          </a:p>
          <a:p>
            <a:r>
              <a:rPr lang="pt-BR" dirty="0"/>
              <a:t>O coeficiente de correlação de Pearson tem esse nome em homenagem a:</a:t>
            </a:r>
          </a:p>
          <a:p>
            <a:endParaRPr lang="pt-BR" dirty="0"/>
          </a:p>
          <a:p>
            <a:pPr marL="342900" indent="-342900">
              <a:buAutoNum type="alphaLcParenR"/>
            </a:pPr>
            <a:r>
              <a:rPr lang="pt-BR" dirty="0"/>
              <a:t>Karl Marx</a:t>
            </a:r>
          </a:p>
          <a:p>
            <a:pPr marL="342900" indent="-342900">
              <a:buAutoNum type="alphaLcParenR"/>
            </a:pPr>
            <a:r>
              <a:rPr lang="pt-BR" dirty="0"/>
              <a:t>Carl Friedrich Gauss</a:t>
            </a:r>
          </a:p>
          <a:p>
            <a:pPr marL="342900" indent="-342900">
              <a:buAutoNum type="alphaLcParenR"/>
            </a:pPr>
            <a:r>
              <a:rPr lang="pt-BR" dirty="0"/>
              <a:t>Karl Pearson</a:t>
            </a:r>
          </a:p>
          <a:p>
            <a:pPr marL="342900" indent="-342900">
              <a:buAutoNum type="alphaLcParenR"/>
            </a:pPr>
            <a:r>
              <a:rPr lang="pt-BR" dirty="0"/>
              <a:t>Carly </a:t>
            </a:r>
            <a:r>
              <a:rPr lang="pt-BR" dirty="0" err="1"/>
              <a:t>Simons</a:t>
            </a:r>
            <a:endParaRPr lang="pt-BR" dirty="0"/>
          </a:p>
          <a:p>
            <a:pPr marL="342900" indent="-342900">
              <a:buAutoNum type="alphaLcParenR"/>
            </a:pPr>
            <a:r>
              <a:rPr lang="pt-BR" dirty="0"/>
              <a:t>Mario </a:t>
            </a:r>
            <a:r>
              <a:rPr lang="pt-BR" dirty="0" err="1"/>
              <a:t>Triola</a:t>
            </a:r>
            <a:endParaRPr lang="pt-BR" dirty="0"/>
          </a:p>
        </p:txBody>
      </p:sp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" y="5072261"/>
            <a:ext cx="2741294" cy="182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4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regra da multiplicação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Qual a probabilidade de uma pessoa acertar as duas questões “chutando”?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Espaço amostral: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{</a:t>
            </a:r>
            <a:r>
              <a:rPr lang="pt-BR" altLang="pt-BR" sz="2000" dirty="0" err="1"/>
              <a:t>V-a</a:t>
            </a:r>
            <a:r>
              <a:rPr lang="pt-BR" altLang="pt-BR" sz="2000" dirty="0"/>
              <a:t>; V-b; V-c, V-d, </a:t>
            </a:r>
            <a:r>
              <a:rPr lang="pt-BR" altLang="pt-BR" sz="2000" dirty="0" err="1"/>
              <a:t>V-e</a:t>
            </a:r>
            <a:r>
              <a:rPr lang="pt-BR" altLang="pt-BR" sz="2000" dirty="0"/>
              <a:t>; </a:t>
            </a:r>
            <a:r>
              <a:rPr lang="pt-BR" altLang="pt-BR" sz="2000" dirty="0" err="1"/>
              <a:t>F-a</a:t>
            </a:r>
            <a:r>
              <a:rPr lang="pt-BR" altLang="pt-BR" sz="2000" dirty="0"/>
              <a:t>; F-b; </a:t>
            </a:r>
            <a:r>
              <a:rPr lang="pt-BR" altLang="pt-BR" sz="2000" dirty="0" err="1"/>
              <a:t>F-c</a:t>
            </a:r>
            <a:r>
              <a:rPr lang="pt-BR" altLang="pt-BR" sz="2000" dirty="0"/>
              <a:t>; F-d; </a:t>
            </a:r>
            <a:r>
              <a:rPr lang="pt-BR" altLang="pt-BR" sz="2000" dirty="0" err="1"/>
              <a:t>F-e</a:t>
            </a:r>
            <a:r>
              <a:rPr lang="pt-BR" altLang="pt-BR" sz="2000" dirty="0"/>
              <a:t>}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Como um “chute” envolve a escolha aleatória das respostas, todos os resultados são equiprováveis.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V-c é a resposta certa. Então a probabilidade de acertar é: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770752" y="5517232"/>
                <a:ext cx="560249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Ambas</m:t>
                          </m:r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corretas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52" y="5517232"/>
                <a:ext cx="5602496" cy="693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4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regra da multiplicação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A probabilidade de V na primeira questão é ½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pt-BR" altLang="pt-BR" sz="2000" dirty="0"/>
                  <a:t>Espaço amostral da primeira questão: {V, F}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A probabilidade de c na segunda questão é 1/5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pt-BR" altLang="pt-BR" sz="2000" dirty="0"/>
                  <a:t>Espaço amostral da segunda questão: {a, b, c, d, e}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Os resultados </a:t>
                </a:r>
                <a:r>
                  <a:rPr lang="pt-BR" altLang="pt-BR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P(V e c) </a:t>
                </a:r>
                <a:r>
                  <a:rPr lang="pt-BR" altLang="pt-BR" sz="2400" dirty="0"/>
                  <a:t>= 1/10, </a:t>
                </a:r>
                <a:r>
                  <a:rPr lang="pt-BR" altLang="pt-BR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P(V) </a:t>
                </a:r>
                <a:r>
                  <a:rPr lang="pt-BR" altLang="pt-BR" sz="2400" dirty="0"/>
                  <a:t>= 1/2  e </a:t>
                </a:r>
                <a:r>
                  <a:rPr lang="pt-BR" altLang="pt-BR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P(c) </a:t>
                </a:r>
                <a:r>
                  <a:rPr lang="pt-BR" altLang="pt-BR" sz="2400" dirty="0"/>
                  <a:t>= 1/5 sugerem que </a:t>
                </a:r>
                <a14:m>
                  <m:oMath xmlns:m="http://schemas.openxmlformats.org/officeDocument/2006/math"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)∙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Vejamos outro exemplo antes de afirmar tal generalização.</a:t>
                </a:r>
              </a:p>
              <a:p>
                <a:pPr>
                  <a:lnSpc>
                    <a:spcPct val="90000"/>
                  </a:lnSpc>
                </a:pPr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:endParaRPr lang="pt-BR" altLang="pt-BR" sz="2400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  <a:blipFill>
                <a:blip r:embed="rId3"/>
                <a:stretch>
                  <a:fillRect l="-1037" t="-20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3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sultado de imagem para ca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01" y="2034342"/>
            <a:ext cx="4375398" cy="27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b="1" dirty="0"/>
              <a:t>A regra da multiplicação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1" y="1825625"/>
            <a:ext cx="351465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sz="2000" dirty="0"/>
              <a:t>Na extração de duas cartas de um baralho bem embaralhado determine a probabilidade de que a primeira carta seja um Ás e a segunda carta seja um Rei</a:t>
            </a:r>
          </a:p>
          <a:p>
            <a:pPr>
              <a:lnSpc>
                <a:spcPct val="90000"/>
              </a:lnSpc>
            </a:pPr>
            <a:r>
              <a:rPr lang="pt-BR" altLang="pt-BR" sz="2000" dirty="0"/>
              <a:t>Admita que a primeira carta não seja reposta antes da extração da segunda carta</a:t>
            </a:r>
          </a:p>
        </p:txBody>
      </p:sp>
    </p:spTree>
    <p:extLst>
      <p:ext uri="{BB962C8B-B14F-4D97-AF65-F5344CB8AC3E}">
        <p14:creationId xmlns:p14="http://schemas.microsoft.com/office/powerpoint/2010/main" val="331600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regra da multiplicação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Como existem quatro ases entre as 52 cartas temos: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dirty="0"/>
              <a:t>Assumindo que conseguimos um ás na primeira extração, temos: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dirty="0"/>
              <a:t>A probabilidade de obter um ás na primeira extração </a:t>
            </a:r>
            <a:r>
              <a:rPr lang="pt-BR" altLang="pt-BR" sz="2400" b="1" dirty="0"/>
              <a:t>e</a:t>
            </a:r>
            <a:r>
              <a:rPr lang="pt-BR" altLang="pt-BR" sz="2400" dirty="0"/>
              <a:t> um rei na segunda é, portanto: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dirty="0"/>
              <a:t>Esse exemplo ilustra um princípio muito importante: </a:t>
            </a:r>
            <a:r>
              <a:rPr lang="pt-BR" altLang="pt-BR" sz="2400" b="1" dirty="0"/>
              <a:t>P(B) deve levar em conta o fato do evento A já ter ocorrido.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 marL="0" indent="0">
              <a:lnSpc>
                <a:spcPct val="90000"/>
              </a:lnSpc>
              <a:buNone/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885210" y="2492896"/>
                <a:ext cx="1373581" cy="577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10" y="2492896"/>
                <a:ext cx="1373581" cy="5770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3868538" y="3614093"/>
                <a:ext cx="1406924" cy="577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𝑟𝑒𝑖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38" y="3614093"/>
                <a:ext cx="1406924" cy="577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764229" y="4882280"/>
                <a:ext cx="3615542" cy="577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𝑟𝑒𝑖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51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=0,00603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229" y="4882280"/>
                <a:ext cx="3615542" cy="5770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15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  <p:bldP spid="2" grpId="0"/>
      <p:bldP spid="3" grpId="0"/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regra da multiplicação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pt-BR" altLang="pt-BR" sz="2400" b="1" dirty="0"/>
                  <a:t>Notação: </a:t>
                </a:r>
                <a14:m>
                  <m:oMath xmlns:m="http://schemas.openxmlformats.org/officeDocument/2006/math"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pt-BR" altLang="pt-BR" sz="2400" dirty="0"/>
                  <a:t> representa a probabilidade de ocorrência de</a:t>
                </a:r>
                <a:r>
                  <a:rPr lang="pt-BR" altLang="pt-BR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B </a:t>
                </a:r>
                <a:r>
                  <a:rPr lang="pt-BR" altLang="pt-BR" sz="2400" dirty="0"/>
                  <a:t>quando se sabe que o evento </a:t>
                </a:r>
                <a:r>
                  <a:rPr lang="pt-BR" altLang="pt-BR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pt-BR" altLang="pt-BR" sz="2400" dirty="0"/>
                  <a:t> já ocorreu. Pode se ler </a:t>
                </a:r>
                <a:r>
                  <a:rPr lang="pt-BR" altLang="pt-BR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pt-BR" altLang="pt-B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|</a:t>
                </a:r>
                <a:r>
                  <a:rPr lang="pt-BR" altLang="pt-BR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pt-BR" altLang="pt-BR" sz="2400" dirty="0"/>
                  <a:t> como “</a:t>
                </a:r>
                <a:r>
                  <a:rPr lang="pt-BR" altLang="pt-BR" sz="2400" i="1" dirty="0"/>
                  <a:t>B dado A</a:t>
                </a:r>
                <a:r>
                  <a:rPr lang="pt-BR" altLang="pt-BR" sz="2400" dirty="0"/>
                  <a:t>”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b="1" dirty="0"/>
                  <a:t>Definição:</a:t>
                </a:r>
                <a:r>
                  <a:rPr lang="pt-BR" altLang="pt-BR" sz="2400" dirty="0"/>
                  <a:t> Dois eventos A e B são </a:t>
                </a:r>
                <a:r>
                  <a:rPr lang="pt-BR" altLang="pt-BR" sz="2400" b="1" dirty="0"/>
                  <a:t>independentes</a:t>
                </a:r>
                <a:r>
                  <a:rPr lang="pt-BR" altLang="pt-BR" sz="2400" dirty="0"/>
                  <a:t> se a ocorrência de um deles não afeta a probabilidade de ocorrência do outro. Se a ocorrência de um afeta a probabilidade e outros eventos, estes são ditos </a:t>
                </a:r>
                <a:r>
                  <a:rPr lang="pt-BR" altLang="pt-BR" sz="2400" b="1" dirty="0"/>
                  <a:t>dependentes</a:t>
                </a:r>
                <a:r>
                  <a:rPr lang="pt-BR" altLang="pt-BR" sz="2400" dirty="0"/>
                  <a:t>.</a:t>
                </a:r>
                <a:endParaRPr lang="pt-BR" altLang="pt-BR" sz="2400" b="1" dirty="0"/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No exemplo anterior temos:</a:t>
                </a:r>
              </a:p>
              <a:p>
                <a:pPr>
                  <a:lnSpc>
                    <a:spcPct val="90000"/>
                  </a:lnSpc>
                </a:pPr>
                <a:endParaRPr lang="pt-BR" altLang="pt-BR" sz="24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:endParaRPr lang="pt-BR" altLang="pt-BR" sz="2400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  <a:blipFill>
                <a:blip r:embed="rId3"/>
                <a:stretch>
                  <a:fillRect l="-1037" t="-2041" r="-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2940015" y="5500081"/>
                <a:ext cx="3263970" cy="577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pt-BR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𝑟𝑒𝑖</m:t>
                          </m:r>
                        </m:e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015" y="5500081"/>
                <a:ext cx="3263970" cy="577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0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regra da multiplicação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pt-BR" altLang="pt-BR" sz="2400" b="1" dirty="0"/>
                  <a:t>Regra Formal da Multiplicação:</a:t>
                </a:r>
              </a:p>
              <a:p>
                <a:pPr>
                  <a:lnSpc>
                    <a:spcPct val="90000"/>
                  </a:lnSpc>
                </a:pPr>
                <a:endParaRPr lang="pt-BR" altLang="pt-BR" sz="2400" b="1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alt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m:rPr>
                                <m:brk m:alnAt="7"/>
                              </m:rPr>
                              <a:rPr lang="pt-BR" alt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ã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𝑖𝑛𝑑𝑒𝑝𝑒𝑛𝑑𝑒𝑛𝑡𝑒𝑠</m:t>
                            </m:r>
                          </m:e>
                        </m:mr>
                        <m:mr>
                          <m:e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alt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ã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</m:t>
                            </m:r>
                            <m:r>
                              <m:rPr>
                                <m:nor/>
                              </m:rPr>
                              <a:rPr lang="pt-BR" altLang="pt-BR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𝑑𝑒𝑝𝑒𝑛𝑑𝑒𝑛𝑡𝑒𝑠</m:t>
                            </m:r>
                          </m:e>
                        </m:mr>
                      </m:m>
                    </m:oMath>
                  </m:oMathPara>
                </a14:m>
                <a:endParaRPr lang="pt-BR" altLang="pt-BR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:endParaRPr lang="pt-BR" altLang="pt-BR" sz="2400" b="1" dirty="0"/>
              </a:p>
              <a:p>
                <a:pPr>
                  <a:lnSpc>
                    <a:spcPct val="90000"/>
                  </a:lnSpc>
                </a:pPr>
                <a:r>
                  <a:rPr lang="pt-BR" altLang="pt-BR" sz="2400" b="1" dirty="0"/>
                  <a:t>Regra Intuitiva da Multiplicação: </a:t>
                </a:r>
                <a:r>
                  <a:rPr lang="pt-BR" altLang="pt-BR" sz="2400" dirty="0"/>
                  <a:t>Para determinar a probabilidade de o evento A ocorrer seguido do evento B devemos multiplicar a probabilidade de A pela probabilidade de B não esquecendo de considerar que a probabilidade de B deve levar em conta a ocorrência de A.</a:t>
                </a:r>
                <a:endParaRPr lang="pt-BR" altLang="pt-BR" sz="2400" b="1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  <a:blipFill>
                <a:blip r:embed="rId3"/>
                <a:stretch>
                  <a:fillRect l="-1037" t="-2041" r="-1852" b="-50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esultado de imagem para jupyter">
            <a:extLst>
              <a:ext uri="{FF2B5EF4-FFF2-40B4-BE49-F238E27FC236}">
                <a16:creationId xmlns:a16="http://schemas.microsoft.com/office/drawing/2014/main" id="{482EF3A7-986E-4669-89AA-F2B63BA11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733256"/>
            <a:ext cx="1043608" cy="10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2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Teorema de </a:t>
            </a:r>
            <a:r>
              <a:rPr lang="pt-BR" altLang="pt-BR" b="1" dirty="0" err="1"/>
              <a:t>Bayes</a:t>
            </a:r>
            <a:endParaRPr lang="pt-BR" altLang="pt-BR" b="1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Thomas </a:t>
            </a:r>
            <a:r>
              <a:rPr lang="pt-BR" altLang="pt-BR" sz="2400" dirty="0" err="1"/>
              <a:t>Bayes</a:t>
            </a:r>
            <a:r>
              <a:rPr lang="pt-BR" altLang="pt-BR" sz="2400" dirty="0"/>
              <a:t> foi um matemático e pároco inglês e seu trabalho é tido como um novo paradigma da estatística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Este trabalho, </a:t>
            </a:r>
            <a:r>
              <a:rPr lang="pt-BR" altLang="pt-BR" sz="2400" dirty="0" err="1"/>
              <a:t>entretando</a:t>
            </a:r>
            <a:r>
              <a:rPr lang="pt-BR" altLang="pt-BR" sz="2400" dirty="0"/>
              <a:t>, foi publicado após sua morte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Assim como </a:t>
            </a:r>
            <a:r>
              <a:rPr lang="pt-BR" altLang="pt-BR" sz="2400" dirty="0" err="1"/>
              <a:t>Fla</a:t>
            </a:r>
            <a:r>
              <a:rPr lang="pt-BR" altLang="pt-BR" sz="2400" dirty="0"/>
              <a:t> x </a:t>
            </a:r>
            <a:r>
              <a:rPr lang="pt-BR" altLang="pt-BR" sz="2400" dirty="0" err="1"/>
              <a:t>Flu</a:t>
            </a:r>
            <a:r>
              <a:rPr lang="pt-BR" altLang="pt-BR" sz="2400" dirty="0"/>
              <a:t>, Barça x Real Madrid, </a:t>
            </a:r>
            <a:r>
              <a:rPr lang="pt-BR" altLang="pt-BR" sz="2400" dirty="0" err="1"/>
              <a:t>Petralhas</a:t>
            </a:r>
            <a:r>
              <a:rPr lang="pt-BR" altLang="pt-BR" sz="2400" dirty="0"/>
              <a:t> x Coxinhas, Biscoito x Bolacha temos atualmente </a:t>
            </a:r>
            <a:r>
              <a:rPr lang="pt-BR" altLang="pt-BR" sz="2400" dirty="0" err="1"/>
              <a:t>Frequentistas</a:t>
            </a:r>
            <a:r>
              <a:rPr lang="pt-BR" altLang="pt-BR" sz="2400" dirty="0"/>
              <a:t> x Bayesianos.</a:t>
            </a:r>
          </a:p>
        </p:txBody>
      </p:sp>
      <p:pic>
        <p:nvPicPr>
          <p:cNvPr id="19458" name="Picture 2" descr="Resultado de imagem para tr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23" y="4369984"/>
            <a:ext cx="3317354" cy="24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1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Uso atual da Estatística</a:t>
            </a:r>
          </a:p>
        </p:txBody>
      </p:sp>
      <p:pic>
        <p:nvPicPr>
          <p:cNvPr id="6" name="Picture 2" descr="http://www.wikinoticia.com/images/depsicologia/depsicologia.com.wp-content.uploads.464751710441786EF433F1BBB058B155_1_thumb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4625" y="2344302"/>
            <a:ext cx="3714750" cy="371475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0" y="1843088"/>
            <a:ext cx="9144000" cy="460856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1872632" y="1941101"/>
            <a:ext cx="5421884" cy="4521152"/>
            <a:chOff x="2044366" y="2108798"/>
            <a:chExt cx="5421884" cy="4521152"/>
          </a:xfrm>
        </p:grpSpPr>
        <p:pic>
          <p:nvPicPr>
            <p:cNvPr id="9" name="Picture 2" descr="http://www.djbadboy.com.br/agenda/arquivos/carimbo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rot="300519">
              <a:off x="2044366" y="2108798"/>
              <a:ext cx="5421884" cy="4521152"/>
            </a:xfrm>
            <a:prstGeom prst="rect">
              <a:avLst/>
            </a:prstGeom>
            <a:noFill/>
          </p:spPr>
        </p:pic>
        <p:sp>
          <p:nvSpPr>
            <p:cNvPr id="10" name="CaixaDeTexto 9"/>
            <p:cNvSpPr txBox="1"/>
            <p:nvPr/>
          </p:nvSpPr>
          <p:spPr>
            <a:xfrm rot="20152321">
              <a:off x="2783632" y="3514167"/>
              <a:ext cx="3855543" cy="1477328"/>
            </a:xfrm>
            <a:prstGeom prst="rect">
              <a:avLst/>
            </a:prstGeom>
            <a:noFill/>
            <a:ln w="28575" cmpd="tri">
              <a:noFill/>
              <a:prstDash val="lgDash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pt-BR" sz="4500" dirty="0">
                  <a:latin typeface="StempelGaramond Roman" pitchFamily="18" charset="0"/>
                  <a:cs typeface="Agent Orange" pitchFamily="2" charset="0"/>
                </a:rPr>
                <a:t>TOMADA</a:t>
              </a:r>
            </a:p>
            <a:p>
              <a:pPr algn="ctr"/>
              <a:r>
                <a:rPr lang="pt-BR" sz="4500" dirty="0">
                  <a:latin typeface="StempelGaramond Roman" pitchFamily="18" charset="0"/>
                  <a:cs typeface="Agent Orange" pitchFamily="2" charset="0"/>
                </a:rPr>
                <a:t>DE DECISÕES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71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Teorema de </a:t>
            </a:r>
            <a:r>
              <a:rPr lang="pt-BR" altLang="pt-BR" b="1" dirty="0" err="1"/>
              <a:t>Bayes</a:t>
            </a:r>
            <a:endParaRPr lang="pt-BR" altLang="pt-BR" b="1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O teorema de </a:t>
            </a:r>
            <a:r>
              <a:rPr lang="pt-BR" altLang="pt-BR" sz="2400" dirty="0" err="1"/>
              <a:t>Bayes</a:t>
            </a:r>
            <a:r>
              <a:rPr lang="pt-BR" altLang="pt-BR" sz="2400" dirty="0"/>
              <a:t> descreve a probabilidade de um evento, baseado em um conhecimento a priori que pode estar relacionado ao evento. O teorema mostra como alterar as probabilidade a priori tendo em vista novas evidências para obter probabilidades a posteriori.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81" y="4005064"/>
            <a:ext cx="5040238" cy="22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Teorema de </a:t>
            </a:r>
            <a:r>
              <a:rPr lang="pt-BR" altLang="pt-BR" b="1" dirty="0" err="1"/>
              <a:t>Bayes</a:t>
            </a:r>
            <a:endParaRPr lang="pt-BR" alt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Imagine duas latas de biscoito. Lata1 tem 30 biscoitos de Baunilha e 10 de Chocolate. Lata2 tem 20 de cada sabor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Você fecha os olhos e pega um biscoito de Baunilha. Qual a probabilidade de que ele tenha vindo da Lata1?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Queremos saber P(L1|B)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P(B|L1) = ¾ mas P(B|L1) é diferente de P(L1|B)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1)∙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den>
                    </m:f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=60%</m:t>
                    </m:r>
                  </m:oMath>
                </a14:m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:endParaRPr lang="pt-BR" altLang="pt-BR" sz="2400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  <a:blipFill>
                <a:blip r:embed="rId3"/>
                <a:stretch>
                  <a:fillRect l="-1037" t="-20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14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Teorema de </a:t>
            </a:r>
            <a:r>
              <a:rPr lang="pt-BR" altLang="pt-BR" b="1" dirty="0" err="1"/>
              <a:t>Bayes</a:t>
            </a:r>
            <a:endParaRPr lang="pt-BR" alt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Imagine um paciente contando seus sintomas para um médico.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Probabilidade de estar com a doença X é P(X=1) = 0,6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Médico solicita exame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P(R = 1 | X = 1) = 0,95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P(R = 1 | X = 0) = 0,10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Resultado do exame: R = 1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=1)∙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=1)</m:t>
                        </m:r>
                      </m:num>
                      <m:den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=1)∙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=1|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=0)∙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=0)</m:t>
                        </m:r>
                      </m:den>
                    </m:f>
                  </m:oMath>
                </a14:m>
                <a:endParaRPr lang="pt-BR" altLang="pt-BR" sz="28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0,95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∙0,6</m:t>
                        </m:r>
                      </m:num>
                      <m:den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0,95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∙0,6+0,1∙0,4</m:t>
                        </m:r>
                      </m:den>
                    </m:f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=0,9344</m:t>
                    </m:r>
                  </m:oMath>
                </a14:m>
                <a:endParaRPr lang="pt-BR" altLang="pt-BR" sz="2400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  <a:blipFill>
                <a:blip r:embed="rId3"/>
                <a:stretch>
                  <a:fillRect l="-1037" t="-2041" b="-25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5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Rectangle 2048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484" name="Picture 4" descr="Resultado de imagem para monty hall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75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O problema de </a:t>
            </a:r>
            <a:r>
              <a:rPr lang="pt-BR" altLang="pt-BR" b="1" dirty="0" err="1"/>
              <a:t>Monty</a:t>
            </a:r>
            <a:r>
              <a:rPr lang="pt-BR" altLang="pt-BR" b="1" dirty="0"/>
              <a:t> Hall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A priori, a probabilidade do carro estar em qualquer porta é de 1/3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Mas quando </a:t>
            </a:r>
            <a:r>
              <a:rPr lang="pt-BR" altLang="pt-BR" sz="2400" dirty="0" err="1"/>
              <a:t>Monty</a:t>
            </a:r>
            <a:r>
              <a:rPr lang="pt-BR" altLang="pt-BR" sz="2400" dirty="0"/>
              <a:t> Hall abre uma porta, as probabilidades mudam?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Se mudam, mudam para quanto?</a:t>
            </a:r>
          </a:p>
        </p:txBody>
      </p:sp>
      <p:pic>
        <p:nvPicPr>
          <p:cNvPr id="17412" name="Picture 4" descr="Resultado de imagem para probabil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9" t="10048" r="9758" b="11442"/>
          <a:stretch/>
        </p:blipFill>
        <p:spPr bwMode="auto">
          <a:xfrm>
            <a:off x="5508104" y="3429000"/>
            <a:ext cx="351297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39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O problema de </a:t>
            </a:r>
            <a:r>
              <a:rPr lang="pt-BR" altLang="pt-BR" b="1" dirty="0" err="1"/>
              <a:t>Monty</a:t>
            </a:r>
            <a:r>
              <a:rPr lang="pt-BR" altLang="pt-BR" b="1" dirty="0"/>
              <a:t> Hall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Vamos assumir que o participante escolhe a porta 1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A1 = O carro está na primeira porta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A2 = O carro está na segunda porta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A3 = O carro está na terceira porta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C = </a:t>
            </a:r>
            <a:r>
              <a:rPr lang="pt-BR" altLang="pt-BR" sz="2400" dirty="0" err="1"/>
              <a:t>Monty</a:t>
            </a:r>
            <a:r>
              <a:rPr lang="pt-BR" altLang="pt-BR" sz="2400" dirty="0"/>
              <a:t> Hall abre a terceira porta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P(C|A1) = 0,5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P(C|A2) = 1,0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P(C|A3) = 0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P(C) = 0,5</a:t>
            </a:r>
          </a:p>
        </p:txBody>
      </p:sp>
      <p:sp>
        <p:nvSpPr>
          <p:cNvPr id="2" name="Retângulo 1"/>
          <p:cNvSpPr/>
          <p:nvPr/>
        </p:nvSpPr>
        <p:spPr>
          <a:xfrm>
            <a:off x="5004048" y="4797152"/>
            <a:ext cx="864096" cy="187220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/>
          <p:cNvSpPr/>
          <p:nvPr/>
        </p:nvSpPr>
        <p:spPr>
          <a:xfrm>
            <a:off x="5076056" y="5661248"/>
            <a:ext cx="144016" cy="144016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185248" y="4797152"/>
            <a:ext cx="864096" cy="187220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257256" y="5661248"/>
            <a:ext cx="144016" cy="144016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7405192" y="4797152"/>
            <a:ext cx="864096" cy="187220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524328" y="4675232"/>
            <a:ext cx="754168" cy="2116048"/>
          </a:xfrm>
          <a:custGeom>
            <a:avLst/>
            <a:gdLst>
              <a:gd name="connsiteX0" fmla="*/ 0 w 864096"/>
              <a:gd name="connsiteY0" fmla="*/ 0 h 1872208"/>
              <a:gd name="connsiteX1" fmla="*/ 864096 w 864096"/>
              <a:gd name="connsiteY1" fmla="*/ 0 h 1872208"/>
              <a:gd name="connsiteX2" fmla="*/ 864096 w 864096"/>
              <a:gd name="connsiteY2" fmla="*/ 1872208 h 1872208"/>
              <a:gd name="connsiteX3" fmla="*/ 0 w 864096"/>
              <a:gd name="connsiteY3" fmla="*/ 1872208 h 1872208"/>
              <a:gd name="connsiteX4" fmla="*/ 0 w 864096"/>
              <a:gd name="connsiteY4" fmla="*/ 0 h 1872208"/>
              <a:gd name="connsiteX0" fmla="*/ 0 w 864096"/>
              <a:gd name="connsiteY0" fmla="*/ 0 h 1994128"/>
              <a:gd name="connsiteX1" fmla="*/ 864096 w 864096"/>
              <a:gd name="connsiteY1" fmla="*/ 121920 h 1994128"/>
              <a:gd name="connsiteX2" fmla="*/ 864096 w 864096"/>
              <a:gd name="connsiteY2" fmla="*/ 1994128 h 1994128"/>
              <a:gd name="connsiteX3" fmla="*/ 0 w 864096"/>
              <a:gd name="connsiteY3" fmla="*/ 1994128 h 1994128"/>
              <a:gd name="connsiteX4" fmla="*/ 0 w 864096"/>
              <a:gd name="connsiteY4" fmla="*/ 0 h 1994128"/>
              <a:gd name="connsiteX0" fmla="*/ 0 w 864096"/>
              <a:gd name="connsiteY0" fmla="*/ 0 h 2116048"/>
              <a:gd name="connsiteX1" fmla="*/ 864096 w 864096"/>
              <a:gd name="connsiteY1" fmla="*/ 121920 h 2116048"/>
              <a:gd name="connsiteX2" fmla="*/ 864096 w 864096"/>
              <a:gd name="connsiteY2" fmla="*/ 1994128 h 2116048"/>
              <a:gd name="connsiteX3" fmla="*/ 12192 w 864096"/>
              <a:gd name="connsiteY3" fmla="*/ 2116048 h 2116048"/>
              <a:gd name="connsiteX4" fmla="*/ 0 w 864096"/>
              <a:gd name="connsiteY4" fmla="*/ 0 h 211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096" h="2116048">
                <a:moveTo>
                  <a:pt x="0" y="0"/>
                </a:moveTo>
                <a:lnTo>
                  <a:pt x="864096" y="121920"/>
                </a:lnTo>
                <a:lnTo>
                  <a:pt x="864096" y="1994128"/>
                </a:lnTo>
                <a:lnTo>
                  <a:pt x="12192" y="21160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7596336" y="5661248"/>
            <a:ext cx="108000" cy="144016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966255" y="3976717"/>
            <a:ext cx="9396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</a:t>
            </a:r>
            <a:endParaRPr lang="pt-BR" sz="6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28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O problema de </a:t>
            </a:r>
            <a:r>
              <a:rPr lang="pt-BR" altLang="pt-BR" b="1" dirty="0" err="1"/>
              <a:t>Monty</a:t>
            </a:r>
            <a:r>
              <a:rPr lang="pt-BR" altLang="pt-BR" b="1" dirty="0"/>
              <a:t> Hall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P(C|A1) = 0,5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P(C|A2) = 1,0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P(C|A3) = 0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P(C) = 0,5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1)∙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1)</m:t>
                        </m:r>
                      </m:num>
                      <m:den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altLang="pt-B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pt-BR" alt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pt-BR" alt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pt-BR" alt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pt-BR" alt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pt-BR" alt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altLang="pt-B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e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pt-BR" alt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pt-BR" altLang="pt-BR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alt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pt-BR" alt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pt-BR" altLang="pt-B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altLang="pt-BR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altLang="pt-BR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pt-BR" altLang="pt-B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pt-BR" altLang="pt-BR" sz="2400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  <a:blipFill>
                <a:blip r:embed="rId3"/>
                <a:stretch>
                  <a:fillRect l="-1037" t="-2041" b="-98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81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O problema de </a:t>
            </a:r>
            <a:r>
              <a:rPr lang="pt-BR" altLang="pt-BR" b="1" dirty="0" err="1"/>
              <a:t>Monty</a:t>
            </a:r>
            <a:r>
              <a:rPr lang="pt-BR" altLang="pt-BR" b="1" dirty="0"/>
              <a:t> Hall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331" y="1843088"/>
            <a:ext cx="5541339" cy="5014912"/>
          </a:xfrm>
          <a:prstGeom prst="rect">
            <a:avLst/>
          </a:prstGeom>
        </p:spPr>
      </p:pic>
      <p:pic>
        <p:nvPicPr>
          <p:cNvPr id="4" name="Picture 2" descr="Resultado de imagem para jupyter">
            <a:extLst>
              <a:ext uri="{FF2B5EF4-FFF2-40B4-BE49-F238E27FC236}">
                <a16:creationId xmlns:a16="http://schemas.microsoft.com/office/drawing/2014/main" id="{046D48B9-8B95-4556-9B27-8490CCC2E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733256"/>
            <a:ext cx="1043608" cy="10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75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Resumo </a:t>
            </a:r>
            <a:r>
              <a:rPr lang="pt-BR" altLang="pt-BR" b="1" dirty="0" err="1"/>
              <a:t>Cap</a:t>
            </a:r>
            <a:r>
              <a:rPr lang="pt-BR" altLang="pt-BR" b="1" dirty="0"/>
              <a:t> III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Probabilidades variam de zero a um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 adição está relacionada ao </a:t>
            </a:r>
            <a:r>
              <a:rPr lang="pt-BR" altLang="pt-BR" sz="2400" b="1" dirty="0"/>
              <a:t>OU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 multiplicação está relacionada ao </a:t>
            </a:r>
            <a:r>
              <a:rPr lang="pt-BR" altLang="pt-BR" sz="2400" b="1" dirty="0"/>
              <a:t>E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Cuidado com os eventos dependentes ao usar a regra da multiplicação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O teorema de </a:t>
            </a:r>
            <a:r>
              <a:rPr lang="pt-BR" altLang="pt-BR" sz="2400" dirty="0" err="1"/>
              <a:t>Bayes</a:t>
            </a:r>
            <a:r>
              <a:rPr lang="pt-BR" altLang="pt-BR" sz="2400" dirty="0"/>
              <a:t> é uma grande (r)evolução na estatística. Mais do que a formulação do teorema, o modo de pensar!</a:t>
            </a:r>
          </a:p>
        </p:txBody>
      </p:sp>
    </p:spTree>
    <p:extLst>
      <p:ext uri="{BB962C8B-B14F-4D97-AF65-F5344CB8AC3E}">
        <p14:creationId xmlns:p14="http://schemas.microsoft.com/office/powerpoint/2010/main" val="10125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3" name="Rectangle 1639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CaixaDeTexto 7"/>
          <p:cNvSpPr txBox="1"/>
          <p:nvPr/>
        </p:nvSpPr>
        <p:spPr>
          <a:xfrm>
            <a:off x="2726786" y="-23344"/>
            <a:ext cx="3690434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4. Inferência</a:t>
            </a:r>
          </a:p>
        </p:txBody>
      </p:sp>
      <p:pic>
        <p:nvPicPr>
          <p:cNvPr id="16390" name="Picture 6" descr="Resultado de imagem para homer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174596"/>
            <a:ext cx="6768752" cy="45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6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importância da Estatística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Para o cidadão comum:</a:t>
            </a:r>
          </a:p>
          <a:p>
            <a:pPr lvl="1"/>
            <a:r>
              <a:rPr lang="pt-BR" altLang="pt-BR" sz="2000" dirty="0"/>
              <a:t>Nos últimos anos motoristas entre 16 e 19 anos causaram 1,5 milhão de acidentes contra apenas 540 mil causados por motoristas de 70 anos ou mais</a:t>
            </a:r>
          </a:p>
          <a:p>
            <a:pPr lvl="1"/>
            <a:r>
              <a:rPr lang="pt-BR" altLang="pt-BR" sz="2000" dirty="0"/>
              <a:t>Melhoramos os resultados em 100%</a:t>
            </a:r>
          </a:p>
          <a:p>
            <a:pPr lvl="1"/>
            <a:r>
              <a:rPr lang="pt-BR" altLang="pt-BR" sz="2000" dirty="0"/>
              <a:t>90% dos carros vendidos nos últimos 20 anos ainda estão em circulação</a:t>
            </a:r>
          </a:p>
          <a:p>
            <a:pPr lvl="1"/>
            <a:r>
              <a:rPr lang="pt-BR" altLang="pt-BR" sz="2000" dirty="0"/>
              <a:t>Pesquisa auto selecionável</a:t>
            </a:r>
          </a:p>
          <a:p>
            <a:pPr lvl="1"/>
            <a:r>
              <a:rPr lang="pt-BR" altLang="pt-BR" sz="2000" dirty="0"/>
              <a:t>Gráficos tendenciosos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4988756"/>
            <a:ext cx="5061268" cy="186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6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Estatística inferencial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Duas principais aplicações: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Estimar um </a:t>
            </a:r>
            <a:r>
              <a:rPr lang="pt-BR" altLang="pt-BR" sz="2400" b="1" dirty="0"/>
              <a:t>parâmetro populacional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Formular conclusões sobre a </a:t>
            </a:r>
            <a:r>
              <a:rPr lang="pt-BR" altLang="pt-BR" sz="2400" b="1" dirty="0"/>
              <a:t>população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Para inferir dados da população não preciso avalia-la inteiramente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Preciso apenas coletar uma </a:t>
            </a:r>
            <a:r>
              <a:rPr lang="pt-BR" altLang="pt-BR" sz="2400" b="1" dirty="0"/>
              <a:t>boa amostra</a:t>
            </a:r>
          </a:p>
        </p:txBody>
      </p:sp>
      <p:cxnSp>
        <p:nvCxnSpPr>
          <p:cNvPr id="3" name="Conector reto 2"/>
          <p:cNvCxnSpPr/>
          <p:nvPr/>
        </p:nvCxnSpPr>
        <p:spPr>
          <a:xfrm>
            <a:off x="4716016" y="4509120"/>
            <a:ext cx="1872208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rma Livre: Forma 3"/>
          <p:cNvSpPr/>
          <p:nvPr/>
        </p:nvSpPr>
        <p:spPr>
          <a:xfrm>
            <a:off x="4102443" y="4509120"/>
            <a:ext cx="3567230" cy="1482811"/>
          </a:xfrm>
          <a:custGeom>
            <a:avLst/>
            <a:gdLst>
              <a:gd name="connsiteX0" fmla="*/ 1470454 w 3567230"/>
              <a:gd name="connsiteY0" fmla="*/ 0 h 1482811"/>
              <a:gd name="connsiteX1" fmla="*/ 3534033 w 3567230"/>
              <a:gd name="connsiteY1" fmla="*/ 605482 h 1482811"/>
              <a:gd name="connsiteX2" fmla="*/ 0 w 3567230"/>
              <a:gd name="connsiteY2" fmla="*/ 1482811 h 1482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7230" h="1482811">
                <a:moveTo>
                  <a:pt x="1470454" y="0"/>
                </a:moveTo>
                <a:cubicBezTo>
                  <a:pt x="2624781" y="179173"/>
                  <a:pt x="3779109" y="358347"/>
                  <a:pt x="3534033" y="605482"/>
                </a:cubicBezTo>
                <a:cubicBezTo>
                  <a:pt x="3288957" y="852617"/>
                  <a:pt x="1644478" y="1167714"/>
                  <a:pt x="0" y="1482811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370574" y="5013176"/>
            <a:ext cx="37318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accent6"/>
                </a:solidFill>
              </a:rPr>
              <a:t>“Dados coletados de forma imprecisa ou descuidada podem ser totalmente destituídos de valor, mesmo que a amostra seja suficientemente grande”</a:t>
            </a:r>
          </a:p>
          <a:p>
            <a:pPr algn="ctr"/>
            <a:r>
              <a:rPr lang="pt-BR" dirty="0">
                <a:solidFill>
                  <a:schemeClr val="accent6"/>
                </a:solidFill>
              </a:rPr>
              <a:t>Mario </a:t>
            </a:r>
            <a:r>
              <a:rPr lang="pt-BR" dirty="0" err="1">
                <a:solidFill>
                  <a:schemeClr val="accent6"/>
                </a:solidFill>
              </a:rPr>
              <a:t>Triola</a:t>
            </a:r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71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Inferência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Qual o melhor estimador para a média </a:t>
                </a:r>
                <a:r>
                  <a:rPr lang="pt-BR" altLang="pt-BR" sz="2400" i="1" dirty="0">
                    <a:latin typeface="Symbol" panose="05050102010706020507" pitchFamily="18" charset="2"/>
                  </a:rPr>
                  <a:t>m</a:t>
                </a:r>
                <a:r>
                  <a:rPr lang="pt-BR" altLang="pt-BR" sz="2400" dirty="0"/>
                  <a:t> ?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É possível demonstrar que é a média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Mas quão boa é essa estimativa?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Não tenho a menor ideia</a:t>
                </a:r>
              </a:p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Pra isso preciso de uma estimativa intervalar</a:t>
                </a:r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  <a:blipFill>
                <a:blip r:embed="rId3"/>
                <a:stretch>
                  <a:fillRect l="-1037" t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t="6300" b="37001"/>
          <a:stretch>
            <a:fillRect/>
          </a:stretch>
        </p:blipFill>
        <p:spPr bwMode="auto">
          <a:xfrm>
            <a:off x="4716016" y="4797152"/>
            <a:ext cx="4286250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tângulo 10"/>
          <p:cNvSpPr/>
          <p:nvPr/>
        </p:nvSpPr>
        <p:spPr>
          <a:xfrm>
            <a:off x="6804248" y="4853662"/>
            <a:ext cx="432048" cy="1584176"/>
          </a:xfrm>
          <a:prstGeom prst="rect">
            <a:avLst/>
          </a:prstGeom>
          <a:solidFill>
            <a:srgbClr val="C0504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 rot="5400000">
            <a:off x="6228184" y="5661248"/>
            <a:ext cx="1584176" cy="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Grupo 20"/>
          <p:cNvGrpSpPr/>
          <p:nvPr/>
        </p:nvGrpSpPr>
        <p:grpSpPr>
          <a:xfrm>
            <a:off x="6877030" y="6453337"/>
            <a:ext cx="287258" cy="276999"/>
            <a:chOff x="6805022" y="6237312"/>
            <a:chExt cx="287258" cy="276999"/>
          </a:xfrm>
        </p:grpSpPr>
        <p:sp>
          <p:nvSpPr>
            <p:cNvPr id="13" name="CaixaDeTexto 14"/>
            <p:cNvSpPr txBox="1"/>
            <p:nvPr/>
          </p:nvSpPr>
          <p:spPr>
            <a:xfrm>
              <a:off x="6805022" y="6237312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pt-BR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cxnSp>
          <p:nvCxnSpPr>
            <p:cNvPr id="14" name="Conector reto 13"/>
            <p:cNvCxnSpPr/>
            <p:nvPr/>
          </p:nvCxnSpPr>
          <p:spPr>
            <a:xfrm>
              <a:off x="6876256" y="6295031"/>
              <a:ext cx="14440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34168"/>
          <a:stretch>
            <a:fillRect/>
          </a:stretch>
        </p:blipFill>
        <p:spPr bwMode="auto">
          <a:xfrm>
            <a:off x="-192885" y="4940531"/>
            <a:ext cx="3707904" cy="1922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rma Livre: Forma 1"/>
          <p:cNvSpPr/>
          <p:nvPr/>
        </p:nvSpPr>
        <p:spPr>
          <a:xfrm>
            <a:off x="5763486" y="2817341"/>
            <a:ext cx="1094514" cy="534206"/>
          </a:xfrm>
          <a:custGeom>
            <a:avLst/>
            <a:gdLst>
              <a:gd name="connsiteX0" fmla="*/ 229541 w 1094514"/>
              <a:gd name="connsiteY0" fmla="*/ 172994 h 534206"/>
              <a:gd name="connsiteX1" fmla="*/ 56546 w 1094514"/>
              <a:gd name="connsiteY1" fmla="*/ 531340 h 534206"/>
              <a:gd name="connsiteX2" fmla="*/ 1094514 w 1094514"/>
              <a:gd name="connsiteY2" fmla="*/ 0 h 53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514" h="534206">
                <a:moveTo>
                  <a:pt x="229541" y="172994"/>
                </a:moveTo>
                <a:cubicBezTo>
                  <a:pt x="70962" y="366583"/>
                  <a:pt x="-87616" y="560172"/>
                  <a:pt x="56546" y="531340"/>
                </a:cubicBezTo>
                <a:cubicBezTo>
                  <a:pt x="200708" y="502508"/>
                  <a:pt x="647611" y="251254"/>
                  <a:pt x="1094514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/>
          <p:cNvSpPr/>
          <p:nvPr/>
        </p:nvSpPr>
        <p:spPr>
          <a:xfrm>
            <a:off x="6938606" y="2817340"/>
            <a:ext cx="1108282" cy="2014151"/>
          </a:xfrm>
          <a:custGeom>
            <a:avLst/>
            <a:gdLst>
              <a:gd name="connsiteX0" fmla="*/ 80032 w 1108282"/>
              <a:gd name="connsiteY0" fmla="*/ 1927654 h 1927654"/>
              <a:gd name="connsiteX1" fmla="*/ 104745 w 1108282"/>
              <a:gd name="connsiteY1" fmla="*/ 1112108 h 1927654"/>
              <a:gd name="connsiteX2" fmla="*/ 1105643 w 1108282"/>
              <a:gd name="connsiteY2" fmla="*/ 1631092 h 1927654"/>
              <a:gd name="connsiteX3" fmla="*/ 339524 w 1108282"/>
              <a:gd name="connsiteY3" fmla="*/ 0 h 192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282" h="1927654">
                <a:moveTo>
                  <a:pt x="80032" y="1927654"/>
                </a:moveTo>
                <a:cubicBezTo>
                  <a:pt x="6921" y="1544594"/>
                  <a:pt x="-66190" y="1161535"/>
                  <a:pt x="104745" y="1112108"/>
                </a:cubicBezTo>
                <a:cubicBezTo>
                  <a:pt x="275680" y="1062681"/>
                  <a:pt x="1066513" y="1816443"/>
                  <a:pt x="1105643" y="1631092"/>
                </a:cubicBezTo>
                <a:cubicBezTo>
                  <a:pt x="1144773" y="1445741"/>
                  <a:pt x="742148" y="722870"/>
                  <a:pt x="339524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595642" y="2513811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Estimativa pontual</a:t>
            </a:r>
          </a:p>
        </p:txBody>
      </p:sp>
    </p:spTree>
    <p:extLst>
      <p:ext uri="{BB962C8B-B14F-4D97-AF65-F5344CB8AC3E}">
        <p14:creationId xmlns:p14="http://schemas.microsoft.com/office/powerpoint/2010/main" val="412372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  <p:bldP spid="11" grpId="0" animBg="1"/>
      <p:bldP spid="2" grpId="0" animBg="1"/>
      <p:bldP spid="2" grpId="1" animBg="1"/>
      <p:bldP spid="3" grpId="0" animBg="1"/>
      <p:bldP spid="3" grpId="1" animBg="1"/>
      <p:bldP spid="16" grpId="0"/>
      <p:bldP spid="16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3.bp.blogspot.com/_OIEr3iCwa2g/TNgnV7GadiI/AAAAAAAAAWo/lIge0uWACCg/s400/FatMa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2720" y="2717482"/>
            <a:ext cx="4204200" cy="2974472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sz="4000" b="1" dirty="0"/>
              <a:t>Estimativa pontual x intervalar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Em média o pão de um Big Mac tem 380 sementes de gergelim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dirty="0"/>
              <a:t>Um pão de Big Mac tem entre 350 e 410 sementes de gergelim</a:t>
            </a:r>
          </a:p>
        </p:txBody>
      </p:sp>
      <p:sp>
        <p:nvSpPr>
          <p:cNvPr id="4" name="Retângulo 3"/>
          <p:cNvSpPr/>
          <p:nvPr/>
        </p:nvSpPr>
        <p:spPr>
          <a:xfrm>
            <a:off x="31111" y="6550223"/>
            <a:ext cx="79746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dirty="0"/>
              <a:t>Fonte: http://www.ocregister.com/2008/10/03/fresh-buns-how-does-mcdonalds-get-them/</a:t>
            </a:r>
          </a:p>
        </p:txBody>
      </p:sp>
      <p:pic>
        <p:nvPicPr>
          <p:cNvPr id="7" name="Picture 2" descr="http://www.simplesreceitas.com.br/wp-content/uploads/2012/07/Big-Ma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2745028"/>
            <a:ext cx="5040560" cy="2940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012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Intervalo de Confiança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Estimativa intervalar </a:t>
            </a:r>
            <a:r>
              <a:rPr lang="pt-BR" altLang="pt-BR" sz="2400" dirty="0">
                <a:sym typeface="Wingdings" panose="05000000000000000000" pitchFamily="2" charset="2"/>
              </a:rPr>
              <a:t> Intervalo de confiança</a:t>
            </a: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Não é a probabilidade de o valor estar no intervalo!!!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Se fizermos um grande número de intervalos nestas condições, aproximadamente (1-</a:t>
            </a:r>
            <a:r>
              <a:rPr lang="pt-BR" altLang="pt-BR" sz="2400" dirty="0">
                <a:latin typeface="Symbol" panose="05050102010706020507" pitchFamily="18" charset="2"/>
              </a:rPr>
              <a:t>a</a:t>
            </a:r>
            <a:r>
              <a:rPr lang="pt-BR" altLang="pt-BR" sz="2400" dirty="0"/>
              <a:t>)% deles conterão o verdadeiro valor da média (que permanece desconhecido).</a:t>
            </a:r>
          </a:p>
          <a:p>
            <a:pPr>
              <a:lnSpc>
                <a:spcPct val="90000"/>
              </a:lnSpc>
            </a:pPr>
            <a:endParaRPr lang="pt-BR" altLang="pt-BR" sz="2400" b="1" dirty="0"/>
          </a:p>
        </p:txBody>
      </p:sp>
      <p:grpSp>
        <p:nvGrpSpPr>
          <p:cNvPr id="19" name="Grupo 9"/>
          <p:cNvGrpSpPr/>
          <p:nvPr/>
        </p:nvGrpSpPr>
        <p:grpSpPr>
          <a:xfrm>
            <a:off x="4716016" y="4797152"/>
            <a:ext cx="4286250" cy="1944216"/>
            <a:chOff x="4644008" y="4581128"/>
            <a:chExt cx="4286250" cy="1944216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6300" b="37001"/>
            <a:stretch>
              <a:fillRect/>
            </a:stretch>
          </p:blipFill>
          <p:spPr bwMode="auto">
            <a:xfrm>
              <a:off x="4644008" y="4581128"/>
              <a:ext cx="4286250" cy="1944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21" name="Conector reto 20"/>
            <p:cNvCxnSpPr/>
            <p:nvPr/>
          </p:nvCxnSpPr>
          <p:spPr>
            <a:xfrm rot="5400000">
              <a:off x="6156176" y="5445224"/>
              <a:ext cx="1584176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Retângulo 21"/>
            <p:cNvSpPr/>
            <p:nvPr/>
          </p:nvSpPr>
          <p:spPr>
            <a:xfrm>
              <a:off x="6732240" y="4637638"/>
              <a:ext cx="432048" cy="1584176"/>
            </a:xfrm>
            <a:prstGeom prst="rect">
              <a:avLst/>
            </a:prstGeom>
            <a:solidFill>
              <a:srgbClr val="C0504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6941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 err="1"/>
              <a:t>Whaaaaat</a:t>
            </a:r>
            <a:r>
              <a:rPr lang="pt-BR" altLang="pt-BR" b="1" dirty="0"/>
              <a:t>?</a:t>
            </a:r>
          </a:p>
        </p:txBody>
      </p:sp>
      <p:pic>
        <p:nvPicPr>
          <p:cNvPr id="16386" name="Picture 2" descr="Resultado de imagem para whaaa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462035"/>
            <a:ext cx="4608512" cy="263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2163" y="1700808"/>
            <a:ext cx="501967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lipse 9"/>
          <p:cNvSpPr/>
          <p:nvPr/>
        </p:nvSpPr>
        <p:spPr>
          <a:xfrm>
            <a:off x="2699792" y="3392996"/>
            <a:ext cx="504056" cy="5040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>
            <a:stCxn id="10" idx="0"/>
            <a:endCxn id="10" idx="4"/>
          </p:cNvCxnSpPr>
          <p:nvPr/>
        </p:nvCxnSpPr>
        <p:spPr>
          <a:xfrm>
            <a:off x="2951820" y="3392996"/>
            <a:ext cx="0" cy="50405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>
            <a:stCxn id="10" idx="2"/>
            <a:endCxn id="10" idx="6"/>
          </p:cNvCxnSpPr>
          <p:nvPr/>
        </p:nvCxnSpPr>
        <p:spPr>
          <a:xfrm>
            <a:off x="2699792" y="3645024"/>
            <a:ext cx="5040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 explicativo retangular com cantos arredondados 20"/>
          <p:cNvSpPr/>
          <p:nvPr/>
        </p:nvSpPr>
        <p:spPr>
          <a:xfrm>
            <a:off x="380468" y="2492896"/>
            <a:ext cx="1584176" cy="1008112"/>
          </a:xfrm>
          <a:prstGeom prst="wedgeRoundRectCallout">
            <a:avLst>
              <a:gd name="adj1" fmla="val 111484"/>
              <a:gd name="adj2" fmla="val 6597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/>
              <a:t>Qual a probabilidade de Uberlândia estar aqui?</a:t>
            </a:r>
          </a:p>
        </p:txBody>
      </p:sp>
      <p:sp>
        <p:nvSpPr>
          <p:cNvPr id="14" name="Elipse 13"/>
          <p:cNvSpPr/>
          <p:nvPr/>
        </p:nvSpPr>
        <p:spPr>
          <a:xfrm>
            <a:off x="4932040" y="4160325"/>
            <a:ext cx="504056" cy="5040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>
            <a:stCxn id="14" idx="0"/>
            <a:endCxn id="14" idx="4"/>
          </p:cNvCxnSpPr>
          <p:nvPr/>
        </p:nvCxnSpPr>
        <p:spPr>
          <a:xfrm>
            <a:off x="5184068" y="4160325"/>
            <a:ext cx="0" cy="50405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4" idx="2"/>
            <a:endCxn id="14" idx="6"/>
          </p:cNvCxnSpPr>
          <p:nvPr/>
        </p:nvCxnSpPr>
        <p:spPr>
          <a:xfrm>
            <a:off x="4932040" y="4412353"/>
            <a:ext cx="5040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o explicativo retangular com cantos arredondados 24"/>
          <p:cNvSpPr/>
          <p:nvPr/>
        </p:nvSpPr>
        <p:spPr>
          <a:xfrm>
            <a:off x="4499992" y="3123241"/>
            <a:ext cx="864096" cy="504056"/>
          </a:xfrm>
          <a:prstGeom prst="wedgeRoundRectCallout">
            <a:avLst>
              <a:gd name="adj1" fmla="val 29002"/>
              <a:gd name="adj2" fmla="val 201282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/>
              <a:t>E aqui?</a:t>
            </a:r>
          </a:p>
        </p:txBody>
      </p:sp>
      <p:sp>
        <p:nvSpPr>
          <p:cNvPr id="18" name="Elipse 17"/>
          <p:cNvSpPr/>
          <p:nvPr/>
        </p:nvSpPr>
        <p:spPr>
          <a:xfrm>
            <a:off x="3563888" y="4833156"/>
            <a:ext cx="504056" cy="5040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reto 22"/>
          <p:cNvCxnSpPr>
            <a:stCxn id="18" idx="0"/>
            <a:endCxn id="18" idx="4"/>
          </p:cNvCxnSpPr>
          <p:nvPr/>
        </p:nvCxnSpPr>
        <p:spPr>
          <a:xfrm>
            <a:off x="3815916" y="4833156"/>
            <a:ext cx="0" cy="50405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18" idx="2"/>
            <a:endCxn id="18" idx="6"/>
          </p:cNvCxnSpPr>
          <p:nvPr/>
        </p:nvCxnSpPr>
        <p:spPr>
          <a:xfrm>
            <a:off x="3563888" y="5085184"/>
            <a:ext cx="50405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o explicativo retangular com cantos arredondados 28"/>
          <p:cNvSpPr/>
          <p:nvPr/>
        </p:nvSpPr>
        <p:spPr>
          <a:xfrm>
            <a:off x="1979712" y="5085184"/>
            <a:ext cx="1152128" cy="648072"/>
          </a:xfrm>
          <a:prstGeom prst="wedgeRoundRectCallout">
            <a:avLst>
              <a:gd name="adj1" fmla="val 111720"/>
              <a:gd name="adj2" fmla="val -4604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/>
              <a:t>E aqui?</a:t>
            </a:r>
          </a:p>
        </p:txBody>
      </p:sp>
    </p:spTree>
    <p:extLst>
      <p:ext uri="{BB962C8B-B14F-4D97-AF65-F5344CB8AC3E}">
        <p14:creationId xmlns:p14="http://schemas.microsoft.com/office/powerpoint/2010/main" val="287632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7" grpId="0" animBg="1"/>
      <p:bldP spid="18" grpId="0" animBg="1"/>
      <p:bldP spid="2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Nível de confiança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Uma medida do nosso grau de certeza de que o intervalo encontrado contém o parâmetro populacional; o número de intervalos que contém o parâmetro populacional se coletássemos 100 amostras</a:t>
            </a:r>
          </a:p>
          <a:p>
            <a:r>
              <a:rPr lang="pt-BR" sz="2400" dirty="0"/>
              <a:t>Utiliza-se o </a:t>
            </a:r>
            <a:r>
              <a:rPr lang="pt-BR" sz="2400" dirty="0">
                <a:latin typeface="Symbol" pitchFamily="18" charset="2"/>
              </a:rPr>
              <a:t>a</a:t>
            </a:r>
            <a:r>
              <a:rPr lang="pt-BR" sz="2400" dirty="0"/>
              <a:t> para descrever uma probabilidade correspondente a uma área; geralmente dividida igualmente nas duas caudas da distribuição normal (bicaudal).</a:t>
            </a:r>
          </a:p>
          <a:p>
            <a:pPr>
              <a:lnSpc>
                <a:spcPct val="90000"/>
              </a:lnSpc>
            </a:pPr>
            <a:endParaRPr lang="pt-BR" altLang="pt-BR" sz="2400" b="1" dirty="0"/>
          </a:p>
        </p:txBody>
      </p:sp>
      <p:graphicFrame>
        <p:nvGraphicFramePr>
          <p:cNvPr id="20" name="Tabe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954728"/>
              </p:ext>
            </p:extLst>
          </p:nvPr>
        </p:nvGraphicFramePr>
        <p:xfrm>
          <a:off x="5004048" y="5157192"/>
          <a:ext cx="385609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latin typeface="Symbol" panose="05050102010706020507" pitchFamily="18" charset="2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Nível de Confiança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Z</a:t>
                      </a:r>
                      <a:r>
                        <a:rPr lang="pt-BR" baseline="-25000" dirty="0" err="1">
                          <a:latin typeface="Symbol" panose="05050102010706020507" pitchFamily="18" charset="2"/>
                        </a:rPr>
                        <a:t>a</a:t>
                      </a:r>
                      <a:r>
                        <a:rPr lang="pt-BR" baseline="-25000" dirty="0"/>
                        <a:t>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1,645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1,96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2,575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" name="Picture 2" descr="http://t3.gstatic.com/images?q=tbn:ANd9GcRIMtEbcosOFj_7E7tLrYYUdWkXmyUn88EB7U0dU_yQPTCqheA4vp_k3Y3i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5027602"/>
            <a:ext cx="3150096" cy="18429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264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496944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Uma estimativa pontual associada a uma margem de erro</a:t>
            </a:r>
            <a:endParaRPr lang="pt-BR" altLang="pt-BR" sz="2400" b="1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Intervalo de confiança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t="6300" b="37001"/>
          <a:stretch>
            <a:fillRect/>
          </a:stretch>
        </p:blipFill>
        <p:spPr bwMode="auto">
          <a:xfrm>
            <a:off x="899592" y="3259677"/>
            <a:ext cx="7461250" cy="338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ector reto 6"/>
          <p:cNvCxnSpPr/>
          <p:nvPr/>
        </p:nvCxnSpPr>
        <p:spPr>
          <a:xfrm>
            <a:off x="3491880" y="6103993"/>
            <a:ext cx="25922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rot="5400000">
            <a:off x="3167844" y="6103993"/>
            <a:ext cx="648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to 8"/>
          <p:cNvCxnSpPr/>
          <p:nvPr/>
        </p:nvCxnSpPr>
        <p:spPr>
          <a:xfrm rot="5400000">
            <a:off x="5760132" y="6103993"/>
            <a:ext cx="6480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4716016" y="6031985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Grupo 18"/>
          <p:cNvGrpSpPr/>
          <p:nvPr/>
        </p:nvGrpSpPr>
        <p:grpSpPr>
          <a:xfrm>
            <a:off x="4644008" y="6279822"/>
            <a:ext cx="287258" cy="276999"/>
            <a:chOff x="6805022" y="6237312"/>
            <a:chExt cx="287258" cy="276999"/>
          </a:xfrm>
        </p:grpSpPr>
        <p:sp>
          <p:nvSpPr>
            <p:cNvPr id="12" name="CaixaDeTexto 11"/>
            <p:cNvSpPr txBox="1"/>
            <p:nvPr/>
          </p:nvSpPr>
          <p:spPr>
            <a:xfrm>
              <a:off x="6805022" y="6237312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cxnSp>
          <p:nvCxnSpPr>
            <p:cNvPr id="13" name="Conector reto 12"/>
            <p:cNvCxnSpPr/>
            <p:nvPr/>
          </p:nvCxnSpPr>
          <p:spPr>
            <a:xfrm>
              <a:off x="6876256" y="6295031"/>
              <a:ext cx="14440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upo 21"/>
          <p:cNvGrpSpPr/>
          <p:nvPr/>
        </p:nvGrpSpPr>
        <p:grpSpPr>
          <a:xfrm>
            <a:off x="5796137" y="6423838"/>
            <a:ext cx="566181" cy="276999"/>
            <a:chOff x="6805022" y="6237312"/>
            <a:chExt cx="566181" cy="276999"/>
          </a:xfrm>
        </p:grpSpPr>
        <p:sp>
          <p:nvSpPr>
            <p:cNvPr id="15" name="CaixaDeTexto 14"/>
            <p:cNvSpPr txBox="1"/>
            <p:nvPr/>
          </p:nvSpPr>
          <p:spPr>
            <a:xfrm>
              <a:off x="6805022" y="6237312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FF0000"/>
                  </a:solidFill>
                </a:rPr>
                <a:t>X + E</a:t>
              </a:r>
            </a:p>
          </p:txBody>
        </p:sp>
        <p:cxnSp>
          <p:nvCxnSpPr>
            <p:cNvPr id="16" name="Conector reto 15"/>
            <p:cNvCxnSpPr/>
            <p:nvPr/>
          </p:nvCxnSpPr>
          <p:spPr>
            <a:xfrm>
              <a:off x="6876256" y="6295031"/>
              <a:ext cx="14440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upo 24"/>
          <p:cNvGrpSpPr/>
          <p:nvPr/>
        </p:nvGrpSpPr>
        <p:grpSpPr>
          <a:xfrm>
            <a:off x="3203849" y="6423838"/>
            <a:ext cx="527709" cy="276999"/>
            <a:chOff x="6805022" y="6237312"/>
            <a:chExt cx="527709" cy="276999"/>
          </a:xfrm>
        </p:grpSpPr>
        <p:sp>
          <p:nvSpPr>
            <p:cNvPr id="18" name="CaixaDeTexto 17"/>
            <p:cNvSpPr txBox="1"/>
            <p:nvPr/>
          </p:nvSpPr>
          <p:spPr>
            <a:xfrm>
              <a:off x="6805022" y="6237312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FF0000"/>
                  </a:solidFill>
                </a:rPr>
                <a:t>X - E</a:t>
              </a:r>
            </a:p>
          </p:txBody>
        </p:sp>
        <p:cxnSp>
          <p:nvCxnSpPr>
            <p:cNvPr id="22" name="Conector reto 21"/>
            <p:cNvCxnSpPr/>
            <p:nvPr/>
          </p:nvCxnSpPr>
          <p:spPr>
            <a:xfrm>
              <a:off x="6876256" y="6295031"/>
              <a:ext cx="14440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" name="Retângulo 22"/>
          <p:cNvSpPr/>
          <p:nvPr/>
        </p:nvSpPr>
        <p:spPr>
          <a:xfrm>
            <a:off x="1476725" y="2224399"/>
            <a:ext cx="3078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+mn-lt"/>
                <a:ea typeface="Verdana" pitchFamily="34" charset="0"/>
                <a:cs typeface="Verdana" pitchFamily="34" charset="0"/>
              </a:rPr>
              <a:t>estimativa pontual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421628" y="2217221"/>
            <a:ext cx="2375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  <a:latin typeface="+mn-lt"/>
                <a:ea typeface="Verdana" pitchFamily="34" charset="0"/>
                <a:cs typeface="Verdana" pitchFamily="34" charset="0"/>
              </a:rPr>
              <a:t>margem de erro</a:t>
            </a:r>
          </a:p>
        </p:txBody>
      </p:sp>
      <p:sp>
        <p:nvSpPr>
          <p:cNvPr id="2" name="Forma Livre: Forma 1"/>
          <p:cNvSpPr/>
          <p:nvPr/>
        </p:nvSpPr>
        <p:spPr>
          <a:xfrm>
            <a:off x="2174535" y="2619632"/>
            <a:ext cx="2649293" cy="3336325"/>
          </a:xfrm>
          <a:custGeom>
            <a:avLst/>
            <a:gdLst>
              <a:gd name="connsiteX0" fmla="*/ 494524 w 2649293"/>
              <a:gd name="connsiteY0" fmla="*/ 0 h 3336325"/>
              <a:gd name="connsiteX1" fmla="*/ 111465 w 2649293"/>
              <a:gd name="connsiteY1" fmla="*/ 1421027 h 3336325"/>
              <a:gd name="connsiteX2" fmla="*/ 2249184 w 2649293"/>
              <a:gd name="connsiteY2" fmla="*/ 1235676 h 3336325"/>
              <a:gd name="connsiteX3" fmla="*/ 2644600 w 2649293"/>
              <a:gd name="connsiteY3" fmla="*/ 3336325 h 333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9293" h="3336325">
                <a:moveTo>
                  <a:pt x="494524" y="0"/>
                </a:moveTo>
                <a:cubicBezTo>
                  <a:pt x="156773" y="607540"/>
                  <a:pt x="-180978" y="1215081"/>
                  <a:pt x="111465" y="1421027"/>
                </a:cubicBezTo>
                <a:cubicBezTo>
                  <a:pt x="403908" y="1626973"/>
                  <a:pt x="1826995" y="916460"/>
                  <a:pt x="2249184" y="1235676"/>
                </a:cubicBezTo>
                <a:cubicBezTo>
                  <a:pt x="2671373" y="1554892"/>
                  <a:pt x="2657986" y="2445608"/>
                  <a:pt x="2644600" y="3336325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rma Livre: Forma 2"/>
          <p:cNvSpPr/>
          <p:nvPr/>
        </p:nvSpPr>
        <p:spPr>
          <a:xfrm>
            <a:off x="6363730" y="2693773"/>
            <a:ext cx="2470756" cy="3818238"/>
          </a:xfrm>
          <a:custGeom>
            <a:avLst/>
            <a:gdLst>
              <a:gd name="connsiteX0" fmla="*/ 1235675 w 2470756"/>
              <a:gd name="connsiteY0" fmla="*/ 0 h 3818238"/>
              <a:gd name="connsiteX1" fmla="*/ 2434281 w 2470756"/>
              <a:gd name="connsiteY1" fmla="*/ 1297459 h 3818238"/>
              <a:gd name="connsiteX2" fmla="*/ 0 w 2470756"/>
              <a:gd name="connsiteY2" fmla="*/ 3818238 h 3818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0756" h="3818238">
                <a:moveTo>
                  <a:pt x="1235675" y="0"/>
                </a:moveTo>
                <a:cubicBezTo>
                  <a:pt x="1937951" y="330543"/>
                  <a:pt x="2640227" y="661086"/>
                  <a:pt x="2434281" y="1297459"/>
                </a:cubicBezTo>
                <a:cubicBezTo>
                  <a:pt x="2228335" y="1933832"/>
                  <a:pt x="1114167" y="2876035"/>
                  <a:pt x="0" y="3818238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/>
      <p:bldP spid="24" grpId="0"/>
      <p:bldP spid="2" grpId="0" animBg="1"/>
      <p:bldP spid="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24992" y="2470904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Como calcular a margem de erro?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Intervalo de confiança</a:t>
            </a:r>
          </a:p>
        </p:txBody>
      </p:sp>
      <p:cxnSp>
        <p:nvCxnSpPr>
          <p:cNvPr id="47" name="Conector reto 46"/>
          <p:cNvCxnSpPr/>
          <p:nvPr/>
        </p:nvCxnSpPr>
        <p:spPr>
          <a:xfrm>
            <a:off x="829384" y="3424613"/>
            <a:ext cx="259228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 rot="5400000">
            <a:off x="505348" y="3424613"/>
            <a:ext cx="6480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rot="5400000">
            <a:off x="3097636" y="3424613"/>
            <a:ext cx="64807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Elipse 49"/>
          <p:cNvSpPr/>
          <p:nvPr/>
        </p:nvSpPr>
        <p:spPr>
          <a:xfrm>
            <a:off x="2053520" y="3352605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1" name="Grupo 18"/>
          <p:cNvGrpSpPr/>
          <p:nvPr/>
        </p:nvGrpSpPr>
        <p:grpSpPr>
          <a:xfrm>
            <a:off x="1981512" y="3600442"/>
            <a:ext cx="287258" cy="276999"/>
            <a:chOff x="6805022" y="6237312"/>
            <a:chExt cx="287258" cy="276999"/>
          </a:xfrm>
        </p:grpSpPr>
        <p:sp>
          <p:nvSpPr>
            <p:cNvPr id="52" name="CaixaDeTexto 51"/>
            <p:cNvSpPr txBox="1"/>
            <p:nvPr/>
          </p:nvSpPr>
          <p:spPr>
            <a:xfrm>
              <a:off x="6805022" y="6237312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FF0000"/>
                  </a:solidFill>
                </a:rPr>
                <a:t>X</a:t>
              </a:r>
            </a:p>
          </p:txBody>
        </p:sp>
        <p:cxnSp>
          <p:nvCxnSpPr>
            <p:cNvPr id="53" name="Conector reto 52"/>
            <p:cNvCxnSpPr/>
            <p:nvPr/>
          </p:nvCxnSpPr>
          <p:spPr>
            <a:xfrm>
              <a:off x="6876256" y="6295031"/>
              <a:ext cx="14440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Grupo 21"/>
          <p:cNvGrpSpPr/>
          <p:nvPr/>
        </p:nvGrpSpPr>
        <p:grpSpPr>
          <a:xfrm>
            <a:off x="3133641" y="3744458"/>
            <a:ext cx="566181" cy="276999"/>
            <a:chOff x="6805022" y="6237312"/>
            <a:chExt cx="566181" cy="276999"/>
          </a:xfrm>
        </p:grpSpPr>
        <p:sp>
          <p:nvSpPr>
            <p:cNvPr id="55" name="CaixaDeTexto 54"/>
            <p:cNvSpPr txBox="1"/>
            <p:nvPr/>
          </p:nvSpPr>
          <p:spPr>
            <a:xfrm>
              <a:off x="6805022" y="6237312"/>
              <a:ext cx="566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FF0000"/>
                  </a:solidFill>
                </a:rPr>
                <a:t>X + E</a:t>
              </a:r>
            </a:p>
          </p:txBody>
        </p:sp>
        <p:cxnSp>
          <p:nvCxnSpPr>
            <p:cNvPr id="56" name="Conector reto 55"/>
            <p:cNvCxnSpPr/>
            <p:nvPr/>
          </p:nvCxnSpPr>
          <p:spPr>
            <a:xfrm>
              <a:off x="6876256" y="6295031"/>
              <a:ext cx="14440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Grupo 24"/>
          <p:cNvGrpSpPr/>
          <p:nvPr/>
        </p:nvGrpSpPr>
        <p:grpSpPr>
          <a:xfrm>
            <a:off x="541353" y="3744458"/>
            <a:ext cx="527709" cy="276999"/>
            <a:chOff x="6805022" y="6237312"/>
            <a:chExt cx="527709" cy="276999"/>
          </a:xfrm>
        </p:grpSpPr>
        <p:sp>
          <p:nvSpPr>
            <p:cNvPr id="58" name="CaixaDeTexto 57"/>
            <p:cNvSpPr txBox="1"/>
            <p:nvPr/>
          </p:nvSpPr>
          <p:spPr>
            <a:xfrm>
              <a:off x="6805022" y="6237312"/>
              <a:ext cx="527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rgbClr val="FF0000"/>
                  </a:solidFill>
                </a:rPr>
                <a:t>X - E</a:t>
              </a:r>
            </a:p>
          </p:txBody>
        </p:sp>
        <p:cxnSp>
          <p:nvCxnSpPr>
            <p:cNvPr id="59" name="Conector reto 58"/>
            <p:cNvCxnSpPr/>
            <p:nvPr/>
          </p:nvCxnSpPr>
          <p:spPr>
            <a:xfrm>
              <a:off x="6876256" y="6295031"/>
              <a:ext cx="14440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0" name="Retângulo 59"/>
          <p:cNvSpPr/>
          <p:nvPr/>
        </p:nvSpPr>
        <p:spPr>
          <a:xfrm>
            <a:off x="2658051" y="2462827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+mj-lt"/>
                <a:ea typeface="Verdana" pitchFamily="34" charset="0"/>
                <a:cs typeface="Verdana" pitchFamily="34" charset="0"/>
              </a:rPr>
              <a:t>margem de erro</a:t>
            </a:r>
          </a:p>
        </p:txBody>
      </p:sp>
      <p:cxnSp>
        <p:nvCxnSpPr>
          <p:cNvPr id="61" name="Conector em curva 24"/>
          <p:cNvCxnSpPr>
            <a:stCxn id="60" idx="2"/>
            <a:endCxn id="55" idx="3"/>
          </p:cNvCxnSpPr>
          <p:nvPr/>
        </p:nvCxnSpPr>
        <p:spPr>
          <a:xfrm rot="16200000" flipH="1">
            <a:off x="3110073" y="3293208"/>
            <a:ext cx="1050799" cy="128700"/>
          </a:xfrm>
          <a:prstGeom prst="curvedConnector4">
            <a:avLst>
              <a:gd name="adj1" fmla="val 43410"/>
              <a:gd name="adj2" fmla="val 887078"/>
            </a:avLst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2" name="Picture 2" descr="http://0.tqn.com/d/statistics/1/0/t/-/-/-/margi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33641" y="4079176"/>
            <a:ext cx="5619759" cy="2089399"/>
          </a:xfrm>
          <a:prstGeom prst="rect">
            <a:avLst/>
          </a:prstGeom>
          <a:noFill/>
        </p:spPr>
      </p:pic>
      <p:sp>
        <p:nvSpPr>
          <p:cNvPr id="63" name="Elipse 62"/>
          <p:cNvSpPr/>
          <p:nvPr/>
        </p:nvSpPr>
        <p:spPr>
          <a:xfrm>
            <a:off x="7703749" y="5338320"/>
            <a:ext cx="1403648" cy="792088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4" name="Conector em curva 24"/>
          <p:cNvCxnSpPr/>
          <p:nvPr/>
        </p:nvCxnSpPr>
        <p:spPr>
          <a:xfrm rot="10800000" flipV="1">
            <a:off x="5197394" y="5724168"/>
            <a:ext cx="2448272" cy="798770"/>
          </a:xfrm>
          <a:prstGeom prst="curved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/>
          <p:cNvSpPr txBox="1"/>
          <p:nvPr/>
        </p:nvSpPr>
        <p:spPr>
          <a:xfrm>
            <a:off x="3637696" y="6167407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 &gt; 30</a:t>
            </a:r>
          </a:p>
        </p:txBody>
      </p:sp>
      <p:sp>
        <p:nvSpPr>
          <p:cNvPr id="66" name="CaixaDeTexto 65"/>
          <p:cNvSpPr txBox="1"/>
          <p:nvPr/>
        </p:nvSpPr>
        <p:spPr>
          <a:xfrm>
            <a:off x="5167206" y="3479011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Daqui posso calcular o tamanho da amostra!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265752" y="5455135"/>
                <a:ext cx="2264210" cy="93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52" y="5455135"/>
                <a:ext cx="2264210" cy="9353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>
            <a:off x="242901" y="533656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Ou...</a:t>
            </a:r>
          </a:p>
        </p:txBody>
      </p:sp>
    </p:spTree>
    <p:extLst>
      <p:ext uri="{BB962C8B-B14F-4D97-AF65-F5344CB8AC3E}">
        <p14:creationId xmlns:p14="http://schemas.microsoft.com/office/powerpoint/2010/main" val="24556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/>
      <p:bldP spid="66" grpId="0"/>
      <p:bldP spid="2" grpId="0"/>
      <p:bldP spid="3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Agora que sabemos calcular um intervalo para a média...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Que tal compararmos </a:t>
            </a:r>
            <a:r>
              <a:rPr lang="pt-BR" sz="2400" b="1" dirty="0"/>
              <a:t>duas médias</a:t>
            </a:r>
            <a:r>
              <a:rPr lang="pt-BR" sz="2400" dirty="0"/>
              <a:t>?</a:t>
            </a:r>
          </a:p>
          <a:p>
            <a:pPr>
              <a:lnSpc>
                <a:spcPct val="90000"/>
              </a:lnSpc>
            </a:pPr>
            <a:endParaRPr lang="pt-BR" altLang="pt-BR" sz="2400" b="1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3049428" y="2852936"/>
          <a:ext cx="3045143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Aluno 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Nota pré 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Nota pós 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7,0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9,5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10,0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8,5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Média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8,37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9,06</a:t>
                      </a:r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851920" y="6092825"/>
            <a:ext cx="2304256" cy="57606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15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Teste de hipóteses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A nota média antes do treinamento é 8,37 e após o treinamento é 9,06. A nota aumentou?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Claro que aumentou!</a:t>
            </a:r>
          </a:p>
          <a:p>
            <a:pPr marL="0" indent="0">
              <a:buNone/>
            </a:pPr>
            <a:r>
              <a:rPr lang="pt-BR" sz="2400" dirty="0"/>
              <a:t>Na Estatística o “diferente” pode ser igual. Precisamos testar essa hipótese.</a:t>
            </a:r>
          </a:p>
          <a:p>
            <a:pPr>
              <a:lnSpc>
                <a:spcPct val="90000"/>
              </a:lnSpc>
            </a:pPr>
            <a:endParaRPr lang="pt-BR" altLang="pt-BR" sz="2400" b="1" dirty="0"/>
          </a:p>
        </p:txBody>
      </p:sp>
      <p:grpSp>
        <p:nvGrpSpPr>
          <p:cNvPr id="8" name="Grupo 6"/>
          <p:cNvGrpSpPr/>
          <p:nvPr/>
        </p:nvGrpSpPr>
        <p:grpSpPr>
          <a:xfrm>
            <a:off x="3068960" y="3017191"/>
            <a:ext cx="3006080" cy="2263479"/>
            <a:chOff x="3006080" y="2880320"/>
            <a:chExt cx="3131840" cy="2358172"/>
          </a:xfrm>
        </p:grpSpPr>
        <p:pic>
          <p:nvPicPr>
            <p:cNvPr id="9" name="Picture 4" descr="http://www.qatarliving.com/files/imagecache/page_480/2012/07/31/homer-simpson-wallpaper-brain-102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06080" y="2880320"/>
              <a:ext cx="3131840" cy="2348880"/>
            </a:xfrm>
            <a:prstGeom prst="rect">
              <a:avLst/>
            </a:prstGeom>
            <a:noFill/>
          </p:spPr>
        </p:pic>
        <p:sp>
          <p:nvSpPr>
            <p:cNvPr id="10" name="CaixaDeTexto 9"/>
            <p:cNvSpPr txBox="1"/>
            <p:nvPr/>
          </p:nvSpPr>
          <p:spPr>
            <a:xfrm>
              <a:off x="3626870" y="4869160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t-BR" dirty="0">
                  <a:solidFill>
                    <a:srgbClr val="FF0000"/>
                  </a:solidFill>
                  <a:latin typeface="Arial Black" pitchFamily="34" charset="0"/>
                </a:rPr>
                <a:t>MAS HEIN???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5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importância da Estatística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Para o Cientista de Dados</a:t>
            </a:r>
          </a:p>
          <a:p>
            <a:pPr lvl="1"/>
            <a:r>
              <a:rPr lang="pt-BR" altLang="pt-BR" sz="2000" dirty="0"/>
              <a:t>A essa altura do campeonato você ainda tem essa dúvida?!?!?!?</a:t>
            </a:r>
          </a:p>
          <a:p>
            <a:pPr lvl="1"/>
            <a:endParaRPr lang="pt-BR" altLang="pt-BR" sz="2000" dirty="0"/>
          </a:p>
          <a:p>
            <a:pPr lvl="1"/>
            <a:endParaRPr lang="pt-BR" altLang="pt-BR" sz="2000" dirty="0"/>
          </a:p>
          <a:p>
            <a:pPr lvl="1"/>
            <a:endParaRPr lang="pt-BR" altLang="pt-BR" sz="2000" dirty="0"/>
          </a:p>
          <a:p>
            <a:pPr lvl="1"/>
            <a:endParaRPr lang="pt-BR" altLang="pt-BR" sz="2000" dirty="0"/>
          </a:p>
          <a:p>
            <a:pPr lvl="1"/>
            <a:r>
              <a:rPr lang="pt-BR" altLang="pt-BR" sz="2000" dirty="0"/>
              <a:t>Começando pelo começo: </a:t>
            </a:r>
            <a:r>
              <a:rPr lang="en-US" altLang="pt-BR" sz="2000" dirty="0"/>
              <a:t>“</a:t>
            </a:r>
            <a:r>
              <a:rPr lang="en-US" altLang="pt-BR" sz="2000" i="1" dirty="0"/>
              <a:t>It’s an absolute myth that you can send an algorithm over raw data and have insights pop up</a:t>
            </a:r>
            <a:r>
              <a:rPr lang="en-US" altLang="pt-BR" sz="2000" dirty="0"/>
              <a:t>” Jeffrey Heer</a:t>
            </a:r>
          </a:p>
          <a:p>
            <a:pPr lvl="1"/>
            <a:r>
              <a:rPr lang="pt-BR" altLang="pt-BR" sz="2000" dirty="0"/>
              <a:t>Você terá que preparar e analisar dados, consolidar, comparar e apresentar resultados, preparar experimentos e, claro, aplicar e talvez até desenvolver modelos estatísticos.</a:t>
            </a:r>
          </a:p>
        </p:txBody>
      </p:sp>
      <p:pic>
        <p:nvPicPr>
          <p:cNvPr id="17410" name="Picture 2" descr="Resultado de imagem para gif I can't believe i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429" y="3068960"/>
            <a:ext cx="267714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3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Fundamentos do Teste de hipóteses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Uma boa analogia para um teste de hipóteses é a de um julgamento;</a:t>
            </a:r>
          </a:p>
          <a:p>
            <a:r>
              <a:rPr lang="pt-BR" sz="2400" dirty="0"/>
              <a:t>Toda pessoa é inocente até que se prove o contrário;</a:t>
            </a:r>
          </a:p>
          <a:p>
            <a:r>
              <a:rPr lang="pt-BR" sz="2400" dirty="0"/>
              <a:t>Existe a possibilidade de condenarmos um inocente;</a:t>
            </a:r>
          </a:p>
          <a:p>
            <a:r>
              <a:rPr lang="pt-BR" sz="2400" dirty="0"/>
              <a:t>Existe a possibilidade de inocentarmos um culpado;</a:t>
            </a:r>
          </a:p>
          <a:p>
            <a:pPr>
              <a:lnSpc>
                <a:spcPct val="90000"/>
              </a:lnSpc>
            </a:pPr>
            <a:endParaRPr lang="pt-BR" altLang="pt-BR" sz="2400" b="1" dirty="0"/>
          </a:p>
        </p:txBody>
      </p:sp>
      <p:pic>
        <p:nvPicPr>
          <p:cNvPr id="18" name="Picture 2" descr="http://www.gwblawfirm.com/myimages/gavel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4366638"/>
            <a:ext cx="3779912" cy="2508625"/>
          </a:xfrm>
          <a:prstGeom prst="rect">
            <a:avLst/>
          </a:prstGeom>
          <a:noFill/>
        </p:spPr>
      </p:pic>
      <p:sp>
        <p:nvSpPr>
          <p:cNvPr id="20" name="Forma livre 5"/>
          <p:cNvSpPr/>
          <p:nvPr/>
        </p:nvSpPr>
        <p:spPr>
          <a:xfrm>
            <a:off x="1259877" y="3615519"/>
            <a:ext cx="3393924" cy="1306285"/>
          </a:xfrm>
          <a:custGeom>
            <a:avLst/>
            <a:gdLst>
              <a:gd name="connsiteX0" fmla="*/ 3393924 w 3393924"/>
              <a:gd name="connsiteY0" fmla="*/ 0 h 1306285"/>
              <a:gd name="connsiteX1" fmla="*/ 389467 w 3393924"/>
              <a:gd name="connsiteY1" fmla="*/ 667657 h 1306285"/>
              <a:gd name="connsiteX2" fmla="*/ 1057124 w 3393924"/>
              <a:gd name="connsiteY2" fmla="*/ 1306285 h 130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3924" h="1306285">
                <a:moveTo>
                  <a:pt x="3393924" y="0"/>
                </a:moveTo>
                <a:cubicBezTo>
                  <a:pt x="2086429" y="224971"/>
                  <a:pt x="778934" y="449943"/>
                  <a:pt x="389467" y="667657"/>
                </a:cubicBezTo>
                <a:cubicBezTo>
                  <a:pt x="0" y="885371"/>
                  <a:pt x="528562" y="1095828"/>
                  <a:pt x="1057124" y="1306285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211960" y="3460568"/>
            <a:ext cx="42017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5">
                    <a:lumMod val="50000"/>
                  </a:schemeClr>
                </a:solidFill>
                <a:latin typeface="+mn-lt"/>
                <a:ea typeface="Verdana" pitchFamily="34" charset="0"/>
                <a:cs typeface="Verdana" pitchFamily="34" charset="0"/>
              </a:rPr>
              <a:t>condenarmos um inocente;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2354511" y="4479615"/>
            <a:ext cx="302433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Dizer que o treinamento é “culpado” pela diferença  nas médias quando na verdade não é.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4217919" y="3900939"/>
            <a:ext cx="41152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6"/>
                </a:solidFill>
                <a:latin typeface="+mj-lt"/>
                <a:ea typeface="Verdana" pitchFamily="34" charset="0"/>
                <a:cs typeface="Verdana" pitchFamily="34" charset="0"/>
              </a:rPr>
              <a:t>inocentarmos um culpado;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451562" y="5605637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Dizer que o treinamento não é “culpado” pela diferença  nas médias quando na verdade ele é.</a:t>
            </a:r>
          </a:p>
        </p:txBody>
      </p:sp>
      <p:sp>
        <p:nvSpPr>
          <p:cNvPr id="2" name="Forma Livre: Forma 1"/>
          <p:cNvSpPr/>
          <p:nvPr/>
        </p:nvSpPr>
        <p:spPr>
          <a:xfrm>
            <a:off x="192716" y="4164227"/>
            <a:ext cx="4082722" cy="1421027"/>
          </a:xfrm>
          <a:custGeom>
            <a:avLst/>
            <a:gdLst>
              <a:gd name="connsiteX0" fmla="*/ 4082722 w 4082722"/>
              <a:gd name="connsiteY0" fmla="*/ 0 h 1421027"/>
              <a:gd name="connsiteX1" fmla="*/ 313911 w 4082722"/>
              <a:gd name="connsiteY1" fmla="*/ 766119 h 1421027"/>
              <a:gd name="connsiteX2" fmla="*/ 474549 w 4082722"/>
              <a:gd name="connsiteY2" fmla="*/ 1421027 h 142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2722" h="1421027">
                <a:moveTo>
                  <a:pt x="4082722" y="0"/>
                </a:moveTo>
                <a:cubicBezTo>
                  <a:pt x="2498997" y="264640"/>
                  <a:pt x="915273" y="529281"/>
                  <a:pt x="313911" y="766119"/>
                </a:cubicBezTo>
                <a:cubicBezTo>
                  <a:pt x="-287451" y="1002957"/>
                  <a:pt x="93549" y="1211992"/>
                  <a:pt x="474549" y="1421027"/>
                </a:cubicBezTo>
              </a:path>
            </a:pathLst>
          </a:custGeom>
          <a:noFill/>
          <a:ln>
            <a:solidFill>
              <a:schemeClr val="accent6"/>
            </a:solidFill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9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/>
      <p:bldP spid="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Tipos de erros</a:t>
            </a:r>
          </a:p>
        </p:txBody>
      </p:sp>
      <p:graphicFrame>
        <p:nvGraphicFramePr>
          <p:cNvPr id="11" name="Espaço Reservado para Conteúdo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2411760" y="2478264"/>
          <a:ext cx="4320480" cy="39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48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Decisão correta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Erro tipo</a:t>
                      </a:r>
                      <a:r>
                        <a:rPr lang="pt-BR" sz="2400" b="1" baseline="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II </a:t>
                      </a:r>
                      <a:r>
                        <a:rPr lang="pt-BR" sz="3200" b="1" baseline="0" dirty="0">
                          <a:solidFill>
                            <a:schemeClr val="bg1"/>
                          </a:solidFill>
                          <a:latin typeface="Symbol" pitchFamily="18" charset="2"/>
                          <a:ea typeface="Verdana" pitchFamily="34" charset="0"/>
                          <a:cs typeface="Verdana" pitchFamily="34" charset="0"/>
                        </a:rPr>
                        <a:t>b</a:t>
                      </a:r>
                      <a:endParaRPr lang="pt-BR" sz="3200" b="1" dirty="0">
                        <a:solidFill>
                          <a:schemeClr val="bg1"/>
                        </a:solidFill>
                        <a:latin typeface="Symbol" pitchFamily="18" charset="2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480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Erro tipo</a:t>
                      </a:r>
                      <a:r>
                        <a:rPr lang="pt-BR" sz="2400" b="1" baseline="0" dirty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I </a:t>
                      </a:r>
                      <a:r>
                        <a:rPr lang="pt-BR" sz="3200" b="1" baseline="0" dirty="0">
                          <a:solidFill>
                            <a:schemeClr val="bg1"/>
                          </a:solidFill>
                          <a:latin typeface="Symbol" pitchFamily="18" charset="2"/>
                          <a:ea typeface="Verdana" pitchFamily="34" charset="0"/>
                          <a:cs typeface="Verdana" pitchFamily="34" charset="0"/>
                        </a:rPr>
                        <a:t>a</a:t>
                      </a:r>
                      <a:endParaRPr lang="pt-BR" sz="3200" b="1" dirty="0">
                        <a:solidFill>
                          <a:schemeClr val="bg1"/>
                        </a:solidFill>
                        <a:latin typeface="Symbol" pitchFamily="18" charset="2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Decisão correta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3793083" y="1837727"/>
            <a:ext cx="150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Verdade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35485" y="4141984"/>
            <a:ext cx="1552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Estatística indica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483768" y="218847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H0: “Inocente”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644008" y="218847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Ha: “Culpado”</a:t>
            </a:r>
          </a:p>
        </p:txBody>
      </p:sp>
      <p:sp>
        <p:nvSpPr>
          <p:cNvPr id="16" name="CaixaDeTexto 15"/>
          <p:cNvSpPr txBox="1"/>
          <p:nvPr/>
        </p:nvSpPr>
        <p:spPr>
          <a:xfrm rot="16200000">
            <a:off x="1272918" y="320123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H0: “Inocente”</a:t>
            </a:r>
          </a:p>
        </p:txBody>
      </p:sp>
      <p:sp>
        <p:nvSpPr>
          <p:cNvPr id="17" name="CaixaDeTexto 16"/>
          <p:cNvSpPr txBox="1"/>
          <p:nvPr/>
        </p:nvSpPr>
        <p:spPr>
          <a:xfrm rot="16200000">
            <a:off x="1308923" y="525346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Ha: “Culpado”</a:t>
            </a:r>
          </a:p>
        </p:txBody>
      </p:sp>
    </p:spTree>
    <p:extLst>
      <p:ext uri="{BB962C8B-B14F-4D97-AF65-F5344CB8AC3E}">
        <p14:creationId xmlns:p14="http://schemas.microsoft.com/office/powerpoint/2010/main" val="11452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Vocabulário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/>
              <a:t>H</a:t>
            </a:r>
            <a:r>
              <a:rPr lang="pt-BR" sz="2000" b="1" baseline="-25000" dirty="0"/>
              <a:t>0</a:t>
            </a:r>
            <a:r>
              <a:rPr lang="pt-BR" sz="2000" b="1" dirty="0"/>
              <a:t>: </a:t>
            </a:r>
            <a:r>
              <a:rPr lang="pt-BR" sz="2000" dirty="0"/>
              <a:t>Hipótese Nula – Suposição de que não há diferença. É assumida como verdade até que tenhamos evidências suficientes para rejeitá-la.</a:t>
            </a:r>
          </a:p>
          <a:p>
            <a:r>
              <a:rPr lang="pt-BR" sz="2000" b="1" dirty="0"/>
              <a:t>H</a:t>
            </a:r>
            <a:r>
              <a:rPr lang="pt-BR" sz="2000" b="1" baseline="-25000" dirty="0"/>
              <a:t>a</a:t>
            </a:r>
            <a:r>
              <a:rPr lang="pt-BR" sz="2000" b="1" dirty="0"/>
              <a:t>:</a:t>
            </a:r>
            <a:r>
              <a:rPr lang="pt-BR" sz="2000" dirty="0"/>
              <a:t> Hipótese Alternativa – Suposição de que há diferença. Se assumirmos que esta hipótese é correta rejeitamos H</a:t>
            </a:r>
            <a:r>
              <a:rPr lang="pt-BR" sz="2000" baseline="-25000" dirty="0"/>
              <a:t>0</a:t>
            </a:r>
            <a:r>
              <a:rPr lang="pt-BR" sz="2000" dirty="0"/>
              <a:t>.</a:t>
            </a:r>
          </a:p>
          <a:p>
            <a:r>
              <a:rPr lang="pt-BR" sz="2000" b="1" dirty="0"/>
              <a:t>Risco (</a:t>
            </a:r>
            <a:r>
              <a:rPr lang="pt-BR" sz="2000" b="1" dirty="0">
                <a:latin typeface="Symbol" panose="05050102010706020507" pitchFamily="18" charset="2"/>
              </a:rPr>
              <a:t>a</a:t>
            </a:r>
            <a:r>
              <a:rPr lang="pt-BR" sz="2000" b="1" dirty="0"/>
              <a:t>):</a:t>
            </a:r>
            <a:r>
              <a:rPr lang="pt-BR" sz="2000" dirty="0"/>
              <a:t> O máximo risco que o pesquisador considera aceitável para rejeitar H</a:t>
            </a:r>
            <a:r>
              <a:rPr lang="pt-BR" sz="2000" baseline="-25000" dirty="0"/>
              <a:t>0</a:t>
            </a:r>
            <a:r>
              <a:rPr lang="pt-BR" sz="2000" dirty="0"/>
              <a:t>. É um valor sempre maior que zero, geralmente 5% ou 10%</a:t>
            </a:r>
          </a:p>
          <a:p>
            <a:r>
              <a:rPr lang="pt-BR" sz="2000" b="1" dirty="0"/>
              <a:t>Diferença Significativa:</a:t>
            </a:r>
            <a:r>
              <a:rPr lang="pt-BR" sz="2000" dirty="0"/>
              <a:t> Termo usado para descrever uma situação onde a diferença é muito grande para atribuí-la ao acaso.</a:t>
            </a:r>
          </a:p>
          <a:p>
            <a:r>
              <a:rPr lang="pt-BR" sz="2000" b="1" dirty="0"/>
              <a:t>p-</a:t>
            </a:r>
            <a:r>
              <a:rPr lang="pt-BR" sz="2000" b="1" dirty="0" err="1"/>
              <a:t>value</a:t>
            </a:r>
            <a:r>
              <a:rPr lang="pt-BR" sz="2000" b="1" dirty="0"/>
              <a:t>:</a:t>
            </a:r>
            <a:r>
              <a:rPr lang="pt-BR" sz="2000" dirty="0"/>
              <a:t> É o risco calculado que corremos de errar ao afirmar que há diferença estatística entre os dois grupos de dados quando na verdade não há.</a:t>
            </a:r>
          </a:p>
          <a:p>
            <a:pPr>
              <a:lnSpc>
                <a:spcPct val="90000"/>
              </a:lnSpc>
            </a:pPr>
            <a:endParaRPr lang="pt-BR" alt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49053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Voltando ao problema das notas...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/>
              <a:t>Questão prática: </a:t>
            </a:r>
            <a:r>
              <a:rPr lang="pt-BR" sz="2000" dirty="0"/>
              <a:t>O treinamento ministrado provocou o aumento das notas?</a:t>
            </a:r>
          </a:p>
          <a:p>
            <a:r>
              <a:rPr lang="pt-BR" sz="2000" b="1" dirty="0"/>
              <a:t>Questão estatística: </a:t>
            </a:r>
            <a:r>
              <a:rPr lang="pt-BR" sz="2000" dirty="0"/>
              <a:t>A diferença entre as notas antes do treinamento (8,37) e após o treinamento (9,06) é grande o suficiente para afirmarmos que se trata de populações distintas ou essas diferenças se devem ao acaso, a variações naturais do dia a dia?</a:t>
            </a:r>
          </a:p>
        </p:txBody>
      </p:sp>
      <p:pic>
        <p:nvPicPr>
          <p:cNvPr id="4" name="Picture 4" descr="http://languagelog.ldc.upenn.edu/myl/WorkingMemoryEffectSize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916" t="15916" r="9281" b="20422"/>
          <a:stretch>
            <a:fillRect/>
          </a:stretch>
        </p:blipFill>
        <p:spPr bwMode="auto">
          <a:xfrm>
            <a:off x="2303748" y="4365104"/>
            <a:ext cx="4536504" cy="2232248"/>
          </a:xfrm>
          <a:prstGeom prst="rect">
            <a:avLst/>
          </a:prstGeom>
          <a:noFill/>
        </p:spPr>
      </p:pic>
      <p:cxnSp>
        <p:nvCxnSpPr>
          <p:cNvPr id="5" name="Conector de seta reta 6"/>
          <p:cNvCxnSpPr/>
          <p:nvPr/>
        </p:nvCxnSpPr>
        <p:spPr>
          <a:xfrm rot="10800000" flipV="1">
            <a:off x="5544108" y="5085184"/>
            <a:ext cx="792088" cy="288032"/>
          </a:xfrm>
          <a:prstGeom prst="straightConnector1">
            <a:avLst/>
          </a:prstGeom>
          <a:ln>
            <a:solidFill>
              <a:srgbClr val="6767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6336196" y="479715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6767FF"/>
                </a:solidFill>
              </a:rPr>
              <a:t>Depois do treinamento</a:t>
            </a:r>
          </a:p>
        </p:txBody>
      </p:sp>
      <p:cxnSp>
        <p:nvCxnSpPr>
          <p:cNvPr id="7" name="Conector de seta reta 10"/>
          <p:cNvCxnSpPr/>
          <p:nvPr/>
        </p:nvCxnSpPr>
        <p:spPr>
          <a:xfrm>
            <a:off x="2879812" y="5085184"/>
            <a:ext cx="792088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47564" y="472514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Antes do treinamento</a:t>
            </a:r>
          </a:p>
        </p:txBody>
      </p:sp>
    </p:spTree>
    <p:extLst>
      <p:ext uri="{BB962C8B-B14F-4D97-AF65-F5344CB8AC3E}">
        <p14:creationId xmlns:p14="http://schemas.microsoft.com/office/powerpoint/2010/main" val="6230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Traduzindo para o </a:t>
            </a:r>
            <a:r>
              <a:rPr lang="pt-BR" altLang="pt-BR" b="1" i="1" dirty="0" err="1"/>
              <a:t>Estatiquês</a:t>
            </a:r>
            <a:endParaRPr lang="pt-BR" altLang="pt-BR" b="1" i="1" dirty="0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H0: </a:t>
            </a:r>
            <a:r>
              <a:rPr lang="pt-BR" sz="2800" dirty="0">
                <a:latin typeface="Symbol" panose="05050102010706020507" pitchFamily="18" charset="2"/>
              </a:rPr>
              <a:t>m</a:t>
            </a:r>
            <a:r>
              <a:rPr lang="pt-BR" sz="2000" dirty="0"/>
              <a:t>antes = </a:t>
            </a:r>
            <a:r>
              <a:rPr lang="pt-BR" sz="2800" dirty="0" err="1">
                <a:latin typeface="Symbol" panose="05050102010706020507" pitchFamily="18" charset="2"/>
              </a:rPr>
              <a:t>m</a:t>
            </a:r>
            <a:r>
              <a:rPr lang="pt-BR" sz="2000" dirty="0" err="1"/>
              <a:t>depois</a:t>
            </a:r>
            <a:endParaRPr lang="pt-BR" sz="2000" dirty="0"/>
          </a:p>
          <a:p>
            <a:pPr marL="0" indent="0">
              <a:buNone/>
            </a:pPr>
            <a:r>
              <a:rPr lang="pt-BR" sz="2000" dirty="0"/>
              <a:t>Ha: </a:t>
            </a:r>
            <a:r>
              <a:rPr lang="pt-BR" sz="2800" dirty="0">
                <a:latin typeface="Symbol" panose="05050102010706020507" pitchFamily="18" charset="2"/>
              </a:rPr>
              <a:t>m</a:t>
            </a:r>
            <a:r>
              <a:rPr lang="pt-BR" sz="2000" dirty="0"/>
              <a:t>antes &lt; </a:t>
            </a:r>
            <a:r>
              <a:rPr lang="pt-BR" sz="2800" dirty="0" err="1">
                <a:latin typeface="Symbol" panose="05050102010706020507" pitchFamily="18" charset="2"/>
              </a:rPr>
              <a:t>m</a:t>
            </a:r>
            <a:r>
              <a:rPr lang="pt-BR" sz="2000" dirty="0" err="1"/>
              <a:t>depois</a:t>
            </a: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&gt; ou &lt; </a:t>
            </a:r>
            <a:r>
              <a:rPr lang="pt-BR" sz="2000" dirty="0">
                <a:sym typeface="Wingdings" pitchFamily="2" charset="2"/>
              </a:rPr>
              <a:t> </a:t>
            </a:r>
            <a:r>
              <a:rPr lang="pt-BR" sz="2000" dirty="0" err="1">
                <a:sym typeface="Wingdings" pitchFamily="2" charset="2"/>
              </a:rPr>
              <a:t>Unicaudal</a:t>
            </a:r>
            <a:endParaRPr lang="pt-BR" sz="20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pt-BR" sz="2000" dirty="0"/>
              <a:t>≠ </a:t>
            </a:r>
            <a:r>
              <a:rPr lang="pt-BR" sz="2000" dirty="0">
                <a:sym typeface="Wingdings" pitchFamily="2" charset="2"/>
              </a:rPr>
              <a:t> Bicaudal</a:t>
            </a:r>
            <a:endParaRPr lang="pt-BR" altLang="pt-BR" sz="2000" b="1" dirty="0"/>
          </a:p>
        </p:txBody>
      </p:sp>
      <p:sp>
        <p:nvSpPr>
          <p:cNvPr id="4" name="Arco 3"/>
          <p:cNvSpPr/>
          <p:nvPr/>
        </p:nvSpPr>
        <p:spPr>
          <a:xfrm flipH="1" flipV="1">
            <a:off x="2763062" y="2543798"/>
            <a:ext cx="1584176" cy="1512168"/>
          </a:xfrm>
          <a:prstGeom prst="arc">
            <a:avLst>
              <a:gd name="adj1" fmla="val 16988087"/>
              <a:gd name="adj2" fmla="val 21580824"/>
            </a:avLst>
          </a:prstGeom>
          <a:ln>
            <a:solidFill>
              <a:srgbClr val="6767FF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330314" y="3862958"/>
            <a:ext cx="248337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+mn-lt"/>
                <a:ea typeface="Verdana" pitchFamily="34" charset="0"/>
                <a:cs typeface="Verdana" pitchFamily="34" charset="0"/>
              </a:rPr>
              <a:t>ou</a:t>
            </a:r>
          </a:p>
          <a:p>
            <a:r>
              <a:rPr lang="pt-BR" dirty="0">
                <a:latin typeface="+mn-lt"/>
                <a:ea typeface="Verdana" pitchFamily="34" charset="0"/>
                <a:cs typeface="Verdana" pitchFamily="34" charset="0"/>
              </a:rPr>
              <a:t>Ha: </a:t>
            </a:r>
            <a:r>
              <a:rPr lang="pt-BR" sz="2500" dirty="0" err="1">
                <a:latin typeface="Symbol" panose="05050102010706020507" pitchFamily="18" charset="2"/>
              </a:rPr>
              <a:t>m</a:t>
            </a:r>
            <a:r>
              <a:rPr lang="pt-BR" dirty="0" err="1">
                <a:latin typeface="+mn-lt"/>
                <a:ea typeface="Verdana" pitchFamily="34" charset="0"/>
                <a:cs typeface="Verdana" pitchFamily="34" charset="0"/>
              </a:rPr>
              <a:t>antes</a:t>
            </a:r>
            <a:r>
              <a:rPr lang="pt-BR" dirty="0">
                <a:latin typeface="+mn-lt"/>
                <a:ea typeface="Verdana" pitchFamily="34" charset="0"/>
                <a:cs typeface="Verdana" pitchFamily="34" charset="0"/>
              </a:rPr>
              <a:t> &gt; </a:t>
            </a:r>
            <a:r>
              <a:rPr lang="pt-BR" sz="2500" dirty="0" err="1">
                <a:latin typeface="Symbol" panose="05050102010706020507" pitchFamily="18" charset="2"/>
              </a:rPr>
              <a:t>m</a:t>
            </a:r>
            <a:r>
              <a:rPr lang="pt-BR" dirty="0" err="1">
                <a:latin typeface="+mn-lt"/>
                <a:ea typeface="Verdana" pitchFamily="34" charset="0"/>
                <a:cs typeface="Verdana" pitchFamily="34" charset="0"/>
              </a:rPr>
              <a:t>depois</a:t>
            </a:r>
            <a:endParaRPr lang="pt-BR" dirty="0">
              <a:latin typeface="+mn-lt"/>
              <a:ea typeface="Verdana" pitchFamily="34" charset="0"/>
              <a:cs typeface="Verdana" pitchFamily="34" charset="0"/>
            </a:endParaRPr>
          </a:p>
          <a:p>
            <a:r>
              <a:rPr lang="pt-BR" dirty="0">
                <a:latin typeface="+mn-lt"/>
                <a:ea typeface="Verdana" pitchFamily="34" charset="0"/>
                <a:cs typeface="Verdana" pitchFamily="34" charset="0"/>
              </a:rPr>
              <a:t>Ha: </a:t>
            </a:r>
            <a:r>
              <a:rPr lang="pt-BR" sz="2500" dirty="0" err="1">
                <a:latin typeface="Symbol" panose="05050102010706020507" pitchFamily="18" charset="2"/>
              </a:rPr>
              <a:t>m</a:t>
            </a:r>
            <a:r>
              <a:rPr lang="pt-BR" dirty="0" err="1">
                <a:latin typeface="+mn-lt"/>
                <a:ea typeface="Verdana" pitchFamily="34" charset="0"/>
                <a:cs typeface="Verdana" pitchFamily="34" charset="0"/>
              </a:rPr>
              <a:t>antes</a:t>
            </a:r>
            <a:r>
              <a:rPr lang="pt-BR" dirty="0">
                <a:latin typeface="+mn-lt"/>
                <a:ea typeface="Verdana" pitchFamily="34" charset="0"/>
                <a:cs typeface="Verdana" pitchFamily="34" charset="0"/>
              </a:rPr>
              <a:t> ≠ </a:t>
            </a:r>
            <a:r>
              <a:rPr lang="pt-BR" sz="2500" dirty="0" err="1">
                <a:latin typeface="Symbol" panose="05050102010706020507" pitchFamily="18" charset="2"/>
              </a:rPr>
              <a:t>m</a:t>
            </a:r>
            <a:r>
              <a:rPr lang="pt-BR" dirty="0" err="1">
                <a:latin typeface="+mn-lt"/>
                <a:ea typeface="Verdana" pitchFamily="34" charset="0"/>
                <a:cs typeface="Verdana" pitchFamily="34" charset="0"/>
              </a:rPr>
              <a:t>depois</a:t>
            </a:r>
            <a:endParaRPr lang="pt-BR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6" name="Conector de seta reta 13"/>
          <p:cNvCxnSpPr>
            <a:endCxn id="7" idx="1"/>
          </p:cNvCxnSpPr>
          <p:nvPr/>
        </p:nvCxnSpPr>
        <p:spPr>
          <a:xfrm flipV="1">
            <a:off x="3563888" y="2410438"/>
            <a:ext cx="2058669" cy="133360"/>
          </a:xfrm>
          <a:prstGeom prst="straightConnector1">
            <a:avLst/>
          </a:prstGeom>
          <a:ln>
            <a:solidFill>
              <a:srgbClr val="6767FF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5622557" y="1810273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+mn-lt"/>
                <a:ea typeface="Verdana" pitchFamily="34" charset="0"/>
                <a:cs typeface="Verdana" pitchFamily="34" charset="0"/>
              </a:rPr>
              <a:t>As notas antes e depois do treinamento são iguais. O treinamento não serviu para nada</a:t>
            </a:r>
          </a:p>
        </p:txBody>
      </p:sp>
      <p:cxnSp>
        <p:nvCxnSpPr>
          <p:cNvPr id="8" name="Conector de seta reta 15"/>
          <p:cNvCxnSpPr>
            <a:endCxn id="9" idx="1"/>
          </p:cNvCxnSpPr>
          <p:nvPr/>
        </p:nvCxnSpPr>
        <p:spPr>
          <a:xfrm>
            <a:off x="3563888" y="3107184"/>
            <a:ext cx="2199727" cy="759848"/>
          </a:xfrm>
          <a:prstGeom prst="straightConnector1">
            <a:avLst/>
          </a:prstGeom>
          <a:ln>
            <a:solidFill>
              <a:srgbClr val="6767FF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5763615" y="3405367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+mn-lt"/>
                <a:ea typeface="Verdana" pitchFamily="34" charset="0"/>
                <a:cs typeface="Verdana" pitchFamily="34" charset="0"/>
              </a:rPr>
              <a:t>As notas depois do treinamento são maiores do que antes.</a:t>
            </a:r>
          </a:p>
        </p:txBody>
      </p:sp>
    </p:spTree>
    <p:extLst>
      <p:ext uri="{BB962C8B-B14F-4D97-AF65-F5344CB8AC3E}">
        <p14:creationId xmlns:p14="http://schemas.microsoft.com/office/powerpoint/2010/main" val="3863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4" grpId="0" animBg="1"/>
      <p:bldP spid="5" grpId="0"/>
      <p:bldP spid="7" grpId="0"/>
      <p:bldP spid="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2"/>
          <p:cNvSpPr txBox="1">
            <a:spLocks/>
          </p:cNvSpPr>
          <p:nvPr/>
        </p:nvSpPr>
        <p:spPr bwMode="auto">
          <a:xfrm>
            <a:off x="158751" y="2247900"/>
            <a:ext cx="8466137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pt-BR" dirty="0">
                <a:latin typeface="Symbol" pitchFamily="18" charset="2"/>
              </a:rPr>
              <a:t>a</a:t>
            </a:r>
          </a:p>
          <a:p>
            <a:r>
              <a:rPr lang="pt-BR" dirty="0" err="1"/>
              <a:t>gl</a:t>
            </a:r>
            <a:r>
              <a:rPr lang="pt-BR" dirty="0"/>
              <a:t> = n1 + n2 - 2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No mundo teórico...</a:t>
            </a:r>
            <a:endParaRPr lang="pt-BR" altLang="pt-BR" b="1" i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49985" y="369327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</a:t>
            </a:r>
            <a:r>
              <a:rPr lang="pt-BR" baseline="-25000" dirty="0" err="1"/>
              <a:t>crit</a:t>
            </a:r>
            <a:endParaRPr lang="pt-BR" baseline="-25000" dirty="0"/>
          </a:p>
        </p:txBody>
      </p:sp>
      <p:pic>
        <p:nvPicPr>
          <p:cNvPr id="12" name="Picture 6" descr="http://image.tutorvista.com/cms/images/41/t-distribu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3279" y="2008296"/>
            <a:ext cx="2934785" cy="4824304"/>
          </a:xfrm>
          <a:prstGeom prst="rect">
            <a:avLst/>
          </a:prstGeom>
          <a:noFill/>
        </p:spPr>
      </p:pic>
      <p:sp>
        <p:nvSpPr>
          <p:cNvPr id="14" name="Forma livre 14"/>
          <p:cNvSpPr/>
          <p:nvPr/>
        </p:nvSpPr>
        <p:spPr>
          <a:xfrm>
            <a:off x="407368" y="1626434"/>
            <a:ext cx="3660575" cy="757003"/>
          </a:xfrm>
          <a:custGeom>
            <a:avLst/>
            <a:gdLst>
              <a:gd name="connsiteX0" fmla="*/ 0 w 3315325"/>
              <a:gd name="connsiteY0" fmla="*/ 757003 h 757003"/>
              <a:gd name="connsiteX1" fmla="*/ 344774 w 3315325"/>
              <a:gd name="connsiteY1" fmla="*/ 322288 h 757003"/>
              <a:gd name="connsiteX2" fmla="*/ 809469 w 3315325"/>
              <a:gd name="connsiteY2" fmla="*/ 82446 h 757003"/>
              <a:gd name="connsiteX3" fmla="*/ 1933732 w 3315325"/>
              <a:gd name="connsiteY3" fmla="*/ 7495 h 757003"/>
              <a:gd name="connsiteX4" fmla="*/ 2863122 w 3315325"/>
              <a:gd name="connsiteY4" fmla="*/ 52465 h 757003"/>
              <a:gd name="connsiteX5" fmla="*/ 3252866 w 3315325"/>
              <a:gd name="connsiteY5" fmla="*/ 322288 h 757003"/>
              <a:gd name="connsiteX6" fmla="*/ 3237876 w 3315325"/>
              <a:gd name="connsiteY6" fmla="*/ 337278 h 75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5325" h="757003">
                <a:moveTo>
                  <a:pt x="0" y="757003"/>
                </a:moveTo>
                <a:cubicBezTo>
                  <a:pt x="104931" y="595858"/>
                  <a:pt x="209863" y="434714"/>
                  <a:pt x="344774" y="322288"/>
                </a:cubicBezTo>
                <a:cubicBezTo>
                  <a:pt x="479686" y="209862"/>
                  <a:pt x="544643" y="134912"/>
                  <a:pt x="809469" y="82446"/>
                </a:cubicBezTo>
                <a:cubicBezTo>
                  <a:pt x="1074295" y="29981"/>
                  <a:pt x="1591457" y="12492"/>
                  <a:pt x="1933732" y="7495"/>
                </a:cubicBezTo>
                <a:cubicBezTo>
                  <a:pt x="2276008" y="2498"/>
                  <a:pt x="2643266" y="0"/>
                  <a:pt x="2863122" y="52465"/>
                </a:cubicBezTo>
                <a:cubicBezTo>
                  <a:pt x="3082978" y="104931"/>
                  <a:pt x="3190407" y="274819"/>
                  <a:pt x="3252866" y="322288"/>
                </a:cubicBezTo>
                <a:cubicBezTo>
                  <a:pt x="3315325" y="369757"/>
                  <a:pt x="3276600" y="353517"/>
                  <a:pt x="3237876" y="337278"/>
                </a:cubicBezTo>
              </a:path>
            </a:pathLst>
          </a:custGeom>
          <a:ln>
            <a:solidFill>
              <a:srgbClr val="6767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have esquerda 15"/>
          <p:cNvSpPr/>
          <p:nvPr/>
        </p:nvSpPr>
        <p:spPr>
          <a:xfrm flipH="1">
            <a:off x="5076056" y="2247900"/>
            <a:ext cx="432048" cy="4584700"/>
          </a:xfrm>
          <a:prstGeom prst="leftBrace">
            <a:avLst>
              <a:gd name="adj1" fmla="val 53437"/>
              <a:gd name="adj2" fmla="val 36261"/>
            </a:avLst>
          </a:prstGeom>
          <a:ln>
            <a:solidFill>
              <a:srgbClr val="676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734677"/>
              </p:ext>
            </p:extLst>
          </p:nvPr>
        </p:nvGraphicFramePr>
        <p:xfrm>
          <a:off x="5438344" y="4602557"/>
          <a:ext cx="3704758" cy="101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Equação" r:id="rId5" imgW="2590560" imgH="711000" progId="Equation.3">
                  <p:embed/>
                </p:oleObj>
              </mc:Choice>
              <mc:Fallback>
                <p:oleObj name="Equação" r:id="rId5" imgW="2590560" imgH="711000" progId="Equation.3">
                  <p:embed/>
                  <p:pic>
                    <p:nvPicPr>
                      <p:cNvPr id="17" name="Objeto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8344" y="4602557"/>
                        <a:ext cx="3704758" cy="10169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5989349" y="40190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 com...</a:t>
            </a:r>
          </a:p>
        </p:txBody>
      </p:sp>
      <p:cxnSp>
        <p:nvCxnSpPr>
          <p:cNvPr id="3" name="Conector de Seta Reta 2"/>
          <p:cNvCxnSpPr/>
          <p:nvPr/>
        </p:nvCxnSpPr>
        <p:spPr>
          <a:xfrm>
            <a:off x="1547664" y="2636912"/>
            <a:ext cx="720080" cy="0"/>
          </a:xfrm>
          <a:prstGeom prst="straightConnector1">
            <a:avLst/>
          </a:prstGeom>
          <a:ln>
            <a:solidFill>
              <a:srgbClr val="6767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88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/>
      <p:bldP spid="14" grpId="0" animBg="1"/>
      <p:bldP spid="15" grpId="0" animBg="1"/>
      <p:bldP spid="17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No mundo teórico...</a:t>
            </a:r>
            <a:endParaRPr lang="pt-BR" altLang="pt-BR" b="1" i="1" dirty="0"/>
          </a:p>
        </p:txBody>
      </p:sp>
      <p:pic>
        <p:nvPicPr>
          <p:cNvPr id="13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7704" y="2636912"/>
            <a:ext cx="4300948" cy="3909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Conector de seta reta 10"/>
          <p:cNvCxnSpPr/>
          <p:nvPr/>
        </p:nvCxnSpPr>
        <p:spPr>
          <a:xfrm>
            <a:off x="4250742" y="5317029"/>
            <a:ext cx="963489" cy="107083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3990093" y="4947695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</a:t>
            </a:r>
            <a:r>
              <a:rPr lang="pt-BR" baseline="-25000" dirty="0" err="1"/>
              <a:t>calc</a:t>
            </a:r>
            <a:endParaRPr lang="pt-BR" baseline="-25000" dirty="0"/>
          </a:p>
        </p:txBody>
      </p:sp>
      <p:cxnSp>
        <p:nvCxnSpPr>
          <p:cNvPr id="20" name="Conector reto 19"/>
          <p:cNvCxnSpPr/>
          <p:nvPr/>
        </p:nvCxnSpPr>
        <p:spPr>
          <a:xfrm rot="5400000" flipH="1" flipV="1">
            <a:off x="3278634" y="4846005"/>
            <a:ext cx="367240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4913804" y="26259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</a:t>
            </a:r>
            <a:r>
              <a:rPr lang="pt-BR" baseline="-25000" dirty="0" err="1"/>
              <a:t>crit</a:t>
            </a:r>
            <a:endParaRPr lang="pt-BR" baseline="-25000" dirty="0"/>
          </a:p>
        </p:txBody>
      </p:sp>
      <p:grpSp>
        <p:nvGrpSpPr>
          <p:cNvPr id="22" name="Grupo 29"/>
          <p:cNvGrpSpPr/>
          <p:nvPr/>
        </p:nvGrpSpPr>
        <p:grpSpPr>
          <a:xfrm>
            <a:off x="176091" y="3223019"/>
            <a:ext cx="1512168" cy="1881500"/>
            <a:chOff x="2411760" y="2924944"/>
            <a:chExt cx="1512168" cy="1881500"/>
          </a:xfrm>
        </p:grpSpPr>
        <p:pic>
          <p:nvPicPr>
            <p:cNvPr id="23" name="Picture 9" descr="http://99designs.com/designs/309250~2afed99a981621d5ffcd2160571f35281c7a5e82-largecrop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rcRect t="18389" r="68248" b="36660"/>
            <a:stretch>
              <a:fillRect/>
            </a:stretch>
          </p:blipFill>
          <p:spPr bwMode="auto">
            <a:xfrm>
              <a:off x="2411760" y="2924944"/>
              <a:ext cx="1512168" cy="1584176"/>
            </a:xfrm>
            <a:prstGeom prst="rect">
              <a:avLst/>
            </a:prstGeom>
            <a:noFill/>
          </p:spPr>
        </p:pic>
        <p:sp>
          <p:nvSpPr>
            <p:cNvPr id="24" name="CaixaDeTexto 23"/>
            <p:cNvSpPr txBox="1"/>
            <p:nvPr/>
          </p:nvSpPr>
          <p:spPr>
            <a:xfrm>
              <a:off x="2536902" y="4437112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Rejeito H</a:t>
              </a:r>
              <a:r>
                <a:rPr lang="pt-BR" baseline="-25000" dirty="0"/>
                <a:t>0</a:t>
              </a:r>
            </a:p>
          </p:txBody>
        </p:sp>
      </p:grpSp>
      <p:grpSp>
        <p:nvGrpSpPr>
          <p:cNvPr id="25" name="Grupo 30"/>
          <p:cNvGrpSpPr/>
          <p:nvPr/>
        </p:nvGrpSpPr>
        <p:grpSpPr>
          <a:xfrm>
            <a:off x="7275078" y="3066195"/>
            <a:ext cx="1616148" cy="1881500"/>
            <a:chOff x="7496889" y="2348880"/>
            <a:chExt cx="1616148" cy="1881500"/>
          </a:xfrm>
        </p:grpSpPr>
        <p:pic>
          <p:nvPicPr>
            <p:cNvPr id="26" name="Picture 9" descr="http://99designs.com/designs/309250~2afed99a981621d5ffcd2160571f35281c7a5e82-largecrop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</a:blip>
            <a:srcRect l="34775" t="18389" r="34985" b="36660"/>
            <a:stretch>
              <a:fillRect/>
            </a:stretch>
          </p:blipFill>
          <p:spPr bwMode="auto">
            <a:xfrm>
              <a:off x="7584883" y="2348880"/>
              <a:ext cx="1440160" cy="1584176"/>
            </a:xfrm>
            <a:prstGeom prst="rect">
              <a:avLst/>
            </a:prstGeom>
            <a:noFill/>
          </p:spPr>
        </p:pic>
        <p:sp>
          <p:nvSpPr>
            <p:cNvPr id="27" name="CaixaDeTexto 26"/>
            <p:cNvSpPr txBox="1"/>
            <p:nvPr/>
          </p:nvSpPr>
          <p:spPr>
            <a:xfrm>
              <a:off x="7496889" y="3861048"/>
              <a:ext cx="1616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Não rejeito H</a:t>
              </a:r>
              <a:r>
                <a:rPr lang="pt-BR" baseline="-25000" dirty="0"/>
                <a:t>0</a:t>
              </a:r>
            </a:p>
          </p:txBody>
        </p:sp>
      </p:grpSp>
      <p:cxnSp>
        <p:nvCxnSpPr>
          <p:cNvPr id="28" name="Conector de seta reta 31"/>
          <p:cNvCxnSpPr>
            <a:stCxn id="29" idx="2"/>
          </p:cNvCxnSpPr>
          <p:nvPr/>
        </p:nvCxnSpPr>
        <p:spPr>
          <a:xfrm flipH="1">
            <a:off x="4792578" y="5173014"/>
            <a:ext cx="1782960" cy="121484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6314890" y="4803682"/>
            <a:ext cx="52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</a:t>
            </a:r>
            <a:r>
              <a:rPr lang="pt-BR" baseline="-25000" dirty="0" err="1"/>
              <a:t>calc</a:t>
            </a:r>
            <a:endParaRPr lang="pt-BR" baseline="-25000" dirty="0"/>
          </a:p>
        </p:txBody>
      </p:sp>
    </p:spTree>
    <p:extLst>
      <p:ext uri="{BB962C8B-B14F-4D97-AF65-F5344CB8AC3E}">
        <p14:creationId xmlns:p14="http://schemas.microsoft.com/office/powerpoint/2010/main" val="225797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/>
              <a:t>No nosso mundo</a:t>
            </a:r>
            <a:endParaRPr lang="pt-BR" altLang="pt-BR" b="1" i="1" dirty="0"/>
          </a:p>
        </p:txBody>
      </p:sp>
      <p:pic>
        <p:nvPicPr>
          <p:cNvPr id="17410" name="Picture 2" descr="Resultado de imagem para scientific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82" y="1843087"/>
            <a:ext cx="6646637" cy="499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vre: Forma 4"/>
          <p:cNvSpPr/>
          <p:nvPr/>
        </p:nvSpPr>
        <p:spPr>
          <a:xfrm>
            <a:off x="-284205" y="1804086"/>
            <a:ext cx="9638270" cy="5140411"/>
          </a:xfrm>
          <a:custGeom>
            <a:avLst/>
            <a:gdLst>
              <a:gd name="connsiteX0" fmla="*/ 98854 w 9638270"/>
              <a:gd name="connsiteY0" fmla="*/ 0 h 5140411"/>
              <a:gd name="connsiteX1" fmla="*/ 9638270 w 9638270"/>
              <a:gd name="connsiteY1" fmla="*/ 0 h 5140411"/>
              <a:gd name="connsiteX2" fmla="*/ 9638270 w 9638270"/>
              <a:gd name="connsiteY2" fmla="*/ 5140411 h 5140411"/>
              <a:gd name="connsiteX3" fmla="*/ 7747686 w 9638270"/>
              <a:gd name="connsiteY3" fmla="*/ 5140411 h 5140411"/>
              <a:gd name="connsiteX4" fmla="*/ 7747686 w 9638270"/>
              <a:gd name="connsiteY4" fmla="*/ 3855309 h 5140411"/>
              <a:gd name="connsiteX5" fmla="*/ 6746789 w 9638270"/>
              <a:gd name="connsiteY5" fmla="*/ 3855309 h 5140411"/>
              <a:gd name="connsiteX6" fmla="*/ 4819135 w 9638270"/>
              <a:gd name="connsiteY6" fmla="*/ 3855309 h 5140411"/>
              <a:gd name="connsiteX7" fmla="*/ 4819135 w 9638270"/>
              <a:gd name="connsiteY7" fmla="*/ 3274541 h 5140411"/>
              <a:gd name="connsiteX8" fmla="*/ 3311610 w 9638270"/>
              <a:gd name="connsiteY8" fmla="*/ 3274541 h 5140411"/>
              <a:gd name="connsiteX9" fmla="*/ 3311610 w 9638270"/>
              <a:gd name="connsiteY9" fmla="*/ 2829698 h 5140411"/>
              <a:gd name="connsiteX10" fmla="*/ 1556951 w 9638270"/>
              <a:gd name="connsiteY10" fmla="*/ 2829698 h 5140411"/>
              <a:gd name="connsiteX11" fmla="*/ 1556951 w 9638270"/>
              <a:gd name="connsiteY11" fmla="*/ 4003590 h 5140411"/>
              <a:gd name="connsiteX12" fmla="*/ 3583459 w 9638270"/>
              <a:gd name="connsiteY12" fmla="*/ 4003590 h 5140411"/>
              <a:gd name="connsiteX13" fmla="*/ 3583459 w 9638270"/>
              <a:gd name="connsiteY13" fmla="*/ 5128055 h 5140411"/>
              <a:gd name="connsiteX14" fmla="*/ 0 w 9638270"/>
              <a:gd name="connsiteY14" fmla="*/ 5128055 h 5140411"/>
              <a:gd name="connsiteX15" fmla="*/ 98854 w 9638270"/>
              <a:gd name="connsiteY15" fmla="*/ 0 h 5140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38270" h="5140411">
                <a:moveTo>
                  <a:pt x="98854" y="0"/>
                </a:moveTo>
                <a:lnTo>
                  <a:pt x="9638270" y="0"/>
                </a:lnTo>
                <a:lnTo>
                  <a:pt x="9638270" y="5140411"/>
                </a:lnTo>
                <a:lnTo>
                  <a:pt x="7747686" y="5140411"/>
                </a:lnTo>
                <a:lnTo>
                  <a:pt x="7747686" y="3855309"/>
                </a:lnTo>
                <a:lnTo>
                  <a:pt x="6746789" y="3855309"/>
                </a:lnTo>
                <a:lnTo>
                  <a:pt x="4819135" y="3855309"/>
                </a:lnTo>
                <a:lnTo>
                  <a:pt x="4819135" y="3274541"/>
                </a:lnTo>
                <a:lnTo>
                  <a:pt x="3311610" y="3274541"/>
                </a:lnTo>
                <a:lnTo>
                  <a:pt x="3311610" y="2829698"/>
                </a:lnTo>
                <a:lnTo>
                  <a:pt x="1556951" y="2829698"/>
                </a:lnTo>
                <a:lnTo>
                  <a:pt x="1556951" y="4003590"/>
                </a:lnTo>
                <a:lnTo>
                  <a:pt x="3583459" y="4003590"/>
                </a:lnTo>
                <a:lnTo>
                  <a:pt x="3583459" y="5128055"/>
                </a:lnTo>
                <a:lnTo>
                  <a:pt x="0" y="5128055"/>
                </a:lnTo>
                <a:lnTo>
                  <a:pt x="98854" y="0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27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/>
              <a:t>No nosso mundo</a:t>
            </a:r>
            <a:endParaRPr lang="pt-BR" altLang="pt-BR" b="1" i="1" dirty="0"/>
          </a:p>
        </p:txBody>
      </p:sp>
      <p:sp>
        <p:nvSpPr>
          <p:cNvPr id="3" name="Retângulo 2"/>
          <p:cNvSpPr/>
          <p:nvPr/>
        </p:nvSpPr>
        <p:spPr>
          <a:xfrm>
            <a:off x="83100" y="1951672"/>
            <a:ext cx="90608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[1]: </a:t>
            </a:r>
            <a:r>
              <a:rPr lang="pt-BR" sz="1600" b="1" dirty="0" err="1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scipy.stats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ttest_ind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ttest_rel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Out[1]: </a:t>
            </a:r>
            <a:r>
              <a:rPr lang="pt-BR" sz="16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ttest_ind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901700" lvl="2">
              <a:tabLst>
                <a:tab pos="134620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Help on function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 module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scipy.stats.stats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901700" lvl="2">
              <a:tabLst>
                <a:tab pos="1346200" algn="l"/>
              </a:tabLst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1700" lvl="2">
              <a:tabLst>
                <a:tab pos="1346200" algn="l"/>
              </a:tabLst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(a, b, axis=0,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equal_var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=True,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nan_policy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='propagate')</a:t>
            </a:r>
          </a:p>
          <a:p>
            <a:pPr marL="901700" lvl="2">
              <a:tabLst>
                <a:tab pos="134620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Calculates the T-test for the means of *two independent* samples of scores.</a:t>
            </a:r>
          </a:p>
          <a:p>
            <a:pPr marL="901700" lvl="2">
              <a:tabLst>
                <a:tab pos="134620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901700" lvl="2">
              <a:tabLst>
                <a:tab pos="134620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This is a two-sided test for the null hypothesis that 2 independent samples</a:t>
            </a:r>
          </a:p>
          <a:p>
            <a:pPr marL="901700" lvl="2">
              <a:tabLst>
                <a:tab pos="134620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have identical average (expected) values. This test assumes that the</a:t>
            </a:r>
          </a:p>
          <a:p>
            <a:pPr marL="901700" lvl="2">
              <a:tabLst>
                <a:tab pos="134620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populations have identical variances by default.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5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/>
              <a:t>No nosso mundo</a:t>
            </a:r>
            <a:endParaRPr lang="pt-BR" altLang="pt-BR" b="1" i="1" dirty="0"/>
          </a:p>
        </p:txBody>
      </p:sp>
      <p:sp>
        <p:nvSpPr>
          <p:cNvPr id="3" name="Retângulo 2"/>
          <p:cNvSpPr/>
          <p:nvPr/>
        </p:nvSpPr>
        <p:spPr>
          <a:xfrm>
            <a:off x="83101" y="1841242"/>
            <a:ext cx="90608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[2]: </a:t>
            </a:r>
            <a:r>
              <a:rPr lang="pt-BR" sz="16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ttest_rel</a:t>
            </a:r>
            <a:r>
              <a:rPr lang="pt-BR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1"/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Out[2]: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Help on function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ttest_rel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in module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scipy.stats.stats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901700" lvl="1"/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01700" lvl="1"/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ttest_rel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(a, b, axis=0,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nan_policy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='propagate')</a:t>
            </a:r>
          </a:p>
          <a:p>
            <a:pPr marL="901700"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Calculates the T-test on TWO RELATED samples of scores, a and b.</a:t>
            </a:r>
          </a:p>
          <a:p>
            <a:pPr marL="901700"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901700"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This is a two-sided test for the null hypothesis that 2 related or</a:t>
            </a:r>
          </a:p>
          <a:p>
            <a:pPr marL="901700"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repeated samples have identical average (expected) values.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/>
            <a:r>
              <a:rPr lang="en-US" sz="16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[3]: </a:t>
            </a:r>
            <a:r>
              <a:rPr lang="da-DK" sz="1600" dirty="0">
                <a:latin typeface="Consolas" panose="020B0609020204030204" pitchFamily="49" charset="0"/>
                <a:cs typeface="Consolas" panose="020B0609020204030204" pitchFamily="49" charset="0"/>
              </a:rPr>
              <a:t>ttest_ind([9, 8, 7, 7, 8, 4, 8, 9, 7, 7, 8, 4, 8],</a:t>
            </a:r>
          </a:p>
          <a:p>
            <a:pPr marL="0" lvl="1"/>
            <a:r>
              <a:rPr lang="da-DK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[4, 5, 7, 8, 5, 4, 2, 4, 5, 6, 8, 9, 5, 4, 7])</a:t>
            </a:r>
          </a:p>
          <a:p>
            <a:pPr marL="0" lvl="1"/>
            <a:r>
              <a:rPr lang="da-DK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Out[3]: </a:t>
            </a:r>
            <a:r>
              <a:rPr lang="da-DK" sz="1600" dirty="0">
                <a:latin typeface="Consolas" panose="020B0609020204030204" pitchFamily="49" charset="0"/>
                <a:cs typeface="Consolas" panose="020B0609020204030204" pitchFamily="49" charset="0"/>
              </a:rPr>
              <a:t>Ttest_indResult(statistic=2.5217545079927919,</a:t>
            </a:r>
          </a:p>
          <a:p>
            <a:pPr marL="0" lvl="1"/>
            <a:r>
              <a:rPr lang="da-DK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pvalue=0.0181403312541897)</a:t>
            </a:r>
            <a:endParaRPr lang="pt-B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444208" y="4509120"/>
            <a:ext cx="2335130" cy="2122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lipse 1"/>
          <p:cNvSpPr/>
          <p:nvPr/>
        </p:nvSpPr>
        <p:spPr>
          <a:xfrm>
            <a:off x="2733934" y="4330167"/>
            <a:ext cx="3312368" cy="28803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/>
          <p:cNvSpPr/>
          <p:nvPr/>
        </p:nvSpPr>
        <p:spPr>
          <a:xfrm>
            <a:off x="2259583" y="4460789"/>
            <a:ext cx="5920590" cy="2258744"/>
          </a:xfrm>
          <a:custGeom>
            <a:avLst/>
            <a:gdLst>
              <a:gd name="connsiteX0" fmla="*/ 520687 w 5920590"/>
              <a:gd name="connsiteY0" fmla="*/ 0 h 2258744"/>
              <a:gd name="connsiteX1" fmla="*/ 26417 w 5920590"/>
              <a:gd name="connsiteY1" fmla="*/ 1161535 h 2258744"/>
              <a:gd name="connsiteX2" fmla="*/ 1237379 w 5920590"/>
              <a:gd name="connsiteY2" fmla="*/ 2162433 h 2258744"/>
              <a:gd name="connsiteX3" fmla="*/ 5920590 w 5920590"/>
              <a:gd name="connsiteY3" fmla="*/ 2162433 h 225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0590" h="2258744">
                <a:moveTo>
                  <a:pt x="520687" y="0"/>
                </a:moveTo>
                <a:cubicBezTo>
                  <a:pt x="213827" y="400565"/>
                  <a:pt x="-93032" y="801130"/>
                  <a:pt x="26417" y="1161535"/>
                </a:cubicBezTo>
                <a:cubicBezTo>
                  <a:pt x="145866" y="1521941"/>
                  <a:pt x="255017" y="1995617"/>
                  <a:pt x="1237379" y="2162433"/>
                </a:cubicBezTo>
                <a:cubicBezTo>
                  <a:pt x="2219741" y="2329249"/>
                  <a:pt x="4070165" y="2245841"/>
                  <a:pt x="5920590" y="2162433"/>
                </a:cubicBezTo>
              </a:path>
            </a:pathLst>
          </a:custGeom>
          <a:noFill/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733934" y="4578216"/>
            <a:ext cx="3097529" cy="297032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/>
          <p:cNvSpPr/>
          <p:nvPr/>
        </p:nvSpPr>
        <p:spPr>
          <a:xfrm>
            <a:off x="5832389" y="4246975"/>
            <a:ext cx="2458995" cy="2339176"/>
          </a:xfrm>
          <a:custGeom>
            <a:avLst/>
            <a:gdLst>
              <a:gd name="connsiteX0" fmla="*/ 0 w 2458995"/>
              <a:gd name="connsiteY0" fmla="*/ 460949 h 2339176"/>
              <a:gd name="connsiteX1" fmla="*/ 1841157 w 2458995"/>
              <a:gd name="connsiteY1" fmla="*/ 127317 h 2339176"/>
              <a:gd name="connsiteX2" fmla="*/ 2458995 w 2458995"/>
              <a:gd name="connsiteY2" fmla="*/ 2339176 h 2339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8995" h="2339176">
                <a:moveTo>
                  <a:pt x="0" y="460949"/>
                </a:moveTo>
                <a:cubicBezTo>
                  <a:pt x="715662" y="137614"/>
                  <a:pt x="1431325" y="-185721"/>
                  <a:pt x="1841157" y="127317"/>
                </a:cubicBezTo>
                <a:cubicBezTo>
                  <a:pt x="2250989" y="440355"/>
                  <a:pt x="2354992" y="1389765"/>
                  <a:pt x="2458995" y="2339176"/>
                </a:cubicBezTo>
              </a:path>
            </a:pathLst>
          </a:custGeom>
          <a:noFill/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152083" y="4992675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p-</a:t>
            </a:r>
            <a:r>
              <a:rPr lang="pt-BR" sz="1600" dirty="0" err="1"/>
              <a:t>value</a:t>
            </a:r>
            <a:r>
              <a:rPr lang="pt-BR" sz="1600" dirty="0"/>
              <a:t>: esse é o cara!</a:t>
            </a:r>
          </a:p>
        </p:txBody>
      </p:sp>
    </p:spTree>
    <p:extLst>
      <p:ext uri="{BB962C8B-B14F-4D97-AF65-F5344CB8AC3E}">
        <p14:creationId xmlns:p14="http://schemas.microsoft.com/office/powerpoint/2010/main" val="371179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7" grpId="0" animBg="1"/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importância da Estatística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Se você ainda tem dúvidas...</a:t>
            </a:r>
          </a:p>
        </p:txBody>
      </p:sp>
      <p:pic>
        <p:nvPicPr>
          <p:cNvPr id="18436" name="Picture 4" descr="Resultado de imagem para gif time to leav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336704" cy="363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81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Voltando às notas...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/>
          </p:nvPr>
        </p:nvGraphicFramePr>
        <p:xfrm>
          <a:off x="3049428" y="2852936"/>
          <a:ext cx="3045143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94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Aluno 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Nota pré 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Nota pós 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1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2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3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7,0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4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9,5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5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10,0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6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9,5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7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/>
                        <a:t>8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pt-BR" sz="1800" u="none" strike="noStrike" dirty="0"/>
                        <a:t>8,5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Média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8,37</a:t>
                      </a:r>
                      <a:endParaRPr lang="pt-B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9,06</a:t>
                      </a:r>
                      <a:endParaRPr lang="pt-B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851920" y="6092825"/>
            <a:ext cx="2304256" cy="57606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72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Voltando às notas...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 err="1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scipy.stats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ttest_ind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ttest_rel</a:t>
            </a:r>
            <a:endParaRPr lang="pt-B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pt-B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nota_pré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8.5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8.5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9.5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8.5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nota_pós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8.5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9.5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9.5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8.5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8.5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t-BR" sz="2000" dirty="0" err="1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nota_pré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8.375</a:t>
            </a:r>
          </a:p>
          <a:p>
            <a:pPr marL="0" indent="0">
              <a:buNone/>
            </a:pPr>
            <a:r>
              <a:rPr lang="pt-BR" sz="2000" dirty="0" err="1">
                <a:solidFill>
                  <a:srgbClr val="357B4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np.mean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nota_pós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9.0625</a:t>
            </a:r>
          </a:p>
          <a:p>
            <a:pPr marL="0" indent="0">
              <a:buNone/>
            </a:pP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ttest_rel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nota_pré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nota_pós</a:t>
            </a:r>
            <a:r>
              <a:rPr 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Ttest_relResult</a:t>
            </a:r>
            <a:r>
              <a:rPr lang="en-US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(statistic=-3.6666666666666665, </a:t>
            </a:r>
          </a:p>
          <a:p>
            <a:pPr marL="0" indent="0">
              <a:buNone/>
            </a:pPr>
            <a:r>
              <a:rPr lang="en-US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alt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pvalue</a:t>
            </a:r>
            <a:r>
              <a:rPr lang="en-US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=0.0079994338096036916)</a:t>
            </a:r>
            <a:endParaRPr lang="pt-BR" altLang="pt-B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upo 8"/>
          <p:cNvGrpSpPr/>
          <p:nvPr/>
        </p:nvGrpSpPr>
        <p:grpSpPr>
          <a:xfrm>
            <a:off x="6588224" y="3470039"/>
            <a:ext cx="2248272" cy="2248272"/>
            <a:chOff x="6012160" y="1412776"/>
            <a:chExt cx="2248272" cy="2248272"/>
          </a:xfrm>
        </p:grpSpPr>
        <p:pic>
          <p:nvPicPr>
            <p:cNvPr id="6" name="Picture 2" descr="http://us.cdn3.123rf.com/168nwm/burakowski/burakowski1202/burakowski120200321/12221929-empty-rubber-stamp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12160" y="1412776"/>
              <a:ext cx="2248272" cy="2248272"/>
            </a:xfrm>
            <a:prstGeom prst="rect">
              <a:avLst/>
            </a:prstGeom>
            <a:noFill/>
          </p:spPr>
        </p:pic>
        <p:sp>
          <p:nvSpPr>
            <p:cNvPr id="7" name="CaixaDeTexto 6"/>
            <p:cNvSpPr txBox="1"/>
            <p:nvPr/>
          </p:nvSpPr>
          <p:spPr>
            <a:xfrm rot="20741340">
              <a:off x="6248873" y="2213746"/>
              <a:ext cx="1774845" cy="646331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ln>
                    <a:solidFill>
                      <a:srgbClr val="C00000"/>
                    </a:solidFill>
                  </a:ln>
                  <a:solidFill>
                    <a:srgbClr val="C0504D"/>
                  </a:solidFill>
                  <a:latin typeface="Happy Sans"/>
                </a:rPr>
                <a:t>E aí???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33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 para dados categóricos?</a:t>
            </a:r>
          </a:p>
        </p:txBody>
      </p:sp>
      <p:pic>
        <p:nvPicPr>
          <p:cNvPr id="22530" name="Picture 2" descr="Resultado de imagem para categorical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2219325"/>
            <a:ext cx="52006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" y="5517232"/>
            <a:ext cx="9143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Será que a preferência pelo sabor de sorvete </a:t>
            </a:r>
            <a:r>
              <a:rPr lang="pt-BR" sz="2400" b="1" dirty="0"/>
              <a:t>depende</a:t>
            </a:r>
            <a:r>
              <a:rPr lang="pt-BR" sz="2400" dirty="0"/>
              <a:t> da faixa etária?</a:t>
            </a:r>
          </a:p>
        </p:txBody>
      </p:sp>
    </p:spTree>
    <p:extLst>
      <p:ext uri="{BB962C8B-B14F-4D97-AF65-F5344CB8AC3E}">
        <p14:creationId xmlns:p14="http://schemas.microsoft.com/office/powerpoint/2010/main" val="37385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Teste Chi-Quadrado</a:t>
            </a:r>
          </a:p>
        </p:txBody>
      </p:sp>
      <p:pic>
        <p:nvPicPr>
          <p:cNvPr id="22530" name="Picture 2" descr="Resultado de imagem para categorical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25144"/>
            <a:ext cx="4179299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Um teste de </a:t>
            </a:r>
            <a:r>
              <a:rPr lang="pt-BR" sz="2000" b="1" dirty="0"/>
              <a:t>independência</a:t>
            </a:r>
          </a:p>
          <a:p>
            <a:endParaRPr lang="pt-BR" sz="2000" b="1" dirty="0"/>
          </a:p>
          <a:p>
            <a:endParaRPr lang="pt-BR" sz="2000" b="1" dirty="0"/>
          </a:p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As duas variáveis são 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independentes</a:t>
            </a:r>
          </a:p>
          <a:p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As duas variáveis são dependentes</a:t>
            </a:r>
          </a:p>
          <a:p>
            <a:r>
              <a:rPr lang="pt-BR" sz="2000" dirty="0"/>
              <a:t>Compara a frequência observada com a “frequência esperada”</a:t>
            </a:r>
          </a:p>
          <a:p>
            <a:pPr>
              <a:lnSpc>
                <a:spcPct val="90000"/>
              </a:lnSpc>
            </a:pPr>
            <a:endParaRPr lang="pt-BR" alt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42009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Teste Chi-Quadrado</a:t>
            </a:r>
          </a:p>
        </p:txBody>
      </p:sp>
      <p:pic>
        <p:nvPicPr>
          <p:cNvPr id="22530" name="Picture 2" descr="Resultado de imagem para categorical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00809"/>
            <a:ext cx="3531227" cy="1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it-IT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data = [[40, 22, 15],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[12, 16, 45],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it-IT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[55, 54, 10]]</a:t>
            </a:r>
          </a:p>
          <a:p>
            <a:pPr marL="0" indent="0">
              <a:lnSpc>
                <a:spcPct val="90000"/>
              </a:lnSpc>
              <a:buNone/>
            </a:pPr>
            <a:endParaRPr lang="it-IT" altLang="pt-B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it-IT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&gt;&gt;&gt; scipy.stats.chi2_contingency(data)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 (73.444270651069871,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  4.2498689001693132e-15,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  4,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pt-BR" altLang="pt-B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pt-BR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([[ 30.62825279,  26.33457249,  20.03717472],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[ 29.03717472,  24.96654275,  18.99628253],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altLang="pt-BR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[ 47.33457249,  40.69888476,  30.96654275]]))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796136" y="3863502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Estatística Chi-Quadrado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668444" y="41898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p-valor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88223" y="4570037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Graus de liberdade (lin-1)x(col-1)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779912" y="6190949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Frequências esperadas</a:t>
            </a:r>
          </a:p>
        </p:txBody>
      </p:sp>
      <p:cxnSp>
        <p:nvCxnSpPr>
          <p:cNvPr id="6" name="Conector de Seta Reta 5"/>
          <p:cNvCxnSpPr>
            <a:endCxn id="3" idx="1"/>
          </p:cNvCxnSpPr>
          <p:nvPr/>
        </p:nvCxnSpPr>
        <p:spPr>
          <a:xfrm>
            <a:off x="3885104" y="4048168"/>
            <a:ext cx="1911032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endCxn id="7" idx="1"/>
          </p:cNvCxnSpPr>
          <p:nvPr/>
        </p:nvCxnSpPr>
        <p:spPr>
          <a:xfrm>
            <a:off x="4510088" y="4374488"/>
            <a:ext cx="3158356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endCxn id="8" idx="1"/>
          </p:cNvCxnSpPr>
          <p:nvPr/>
        </p:nvCxnSpPr>
        <p:spPr>
          <a:xfrm flipV="1">
            <a:off x="1547664" y="4754703"/>
            <a:ext cx="3440559" cy="21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have Direita 18"/>
          <p:cNvSpPr/>
          <p:nvPr/>
        </p:nvSpPr>
        <p:spPr>
          <a:xfrm rot="5400000">
            <a:off x="4927769" y="3100692"/>
            <a:ext cx="296574" cy="5832648"/>
          </a:xfrm>
          <a:prstGeom prst="rightBrace">
            <a:avLst>
              <a:gd name="adj1" fmla="val 33025"/>
              <a:gd name="adj2" fmla="val 50000"/>
            </a:avLst>
          </a:prstGeom>
          <a:ln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32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 daí?</a:t>
            </a:r>
          </a:p>
        </p:txBody>
      </p:sp>
      <p:pic>
        <p:nvPicPr>
          <p:cNvPr id="26626" name="Picture 2" descr="Resultado de imagem para gif e daí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88840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55776" y="3560659"/>
            <a:ext cx="367240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10" descr="http://cdn.memegenerator.net/instances/400x/37100899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103E58"/>
              </a:clrFrom>
              <a:clrTo>
                <a:srgbClr val="103E58">
                  <a:alpha val="0"/>
                </a:srgbClr>
              </a:clrTo>
            </a:clrChange>
          </a:blip>
          <a:srcRect l="13230" t="8110" r="16841" b="4951"/>
          <a:stretch>
            <a:fillRect/>
          </a:stretch>
        </p:blipFill>
        <p:spPr bwMode="auto">
          <a:xfrm>
            <a:off x="6245" y="3688313"/>
            <a:ext cx="2549531" cy="316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Igual a 9"/>
          <p:cNvSpPr/>
          <p:nvPr/>
        </p:nvSpPr>
        <p:spPr>
          <a:xfrm>
            <a:off x="2843808" y="4877112"/>
            <a:ext cx="792088" cy="7920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853934" y="4949990"/>
            <a:ext cx="3035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sabor escolhido </a:t>
            </a:r>
            <a:r>
              <a:rPr lang="pt-BR" b="1" dirty="0"/>
              <a:t>depende</a:t>
            </a:r>
            <a:r>
              <a:rPr lang="pt-BR" dirty="0"/>
              <a:t> da faixa etária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3711662" y="5088490"/>
            <a:ext cx="136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Rejeito H</a:t>
            </a:r>
            <a:r>
              <a:rPr lang="pt-BR" baseline="-25000" dirty="0"/>
              <a:t>0</a:t>
            </a:r>
            <a:endParaRPr lang="pt-BR" dirty="0"/>
          </a:p>
        </p:txBody>
      </p:sp>
      <p:sp>
        <p:nvSpPr>
          <p:cNvPr id="21" name="Igual a 20"/>
          <p:cNvSpPr/>
          <p:nvPr/>
        </p:nvSpPr>
        <p:spPr>
          <a:xfrm>
            <a:off x="4979802" y="4877112"/>
            <a:ext cx="792088" cy="79208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8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0" grpId="0"/>
      <p:bldP spid="21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Evidenciando a dependência</a:t>
            </a:r>
          </a:p>
        </p:txBody>
      </p:sp>
      <p:pic>
        <p:nvPicPr>
          <p:cNvPr id="22530" name="Picture 2" descr="Resultado de imagem para categorical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0" y="3146896"/>
            <a:ext cx="371493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060848"/>
            <a:ext cx="5029026" cy="390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Ufa! </a:t>
            </a:r>
            <a:r>
              <a:rPr lang="pt-BR" altLang="pt-BR" b="1" dirty="0" err="1"/>
              <a:t>Resumão</a:t>
            </a:r>
            <a:r>
              <a:rPr lang="pt-BR" altLang="pt-BR" b="1" dirty="0"/>
              <a:t> Capítulo IV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Inferência = Estimar parâmetros populacionais</a:t>
            </a:r>
          </a:p>
          <a:p>
            <a:r>
              <a:rPr lang="pt-BR" sz="2000" dirty="0"/>
              <a:t>Estimativa intervalar x Estimativa pontual</a:t>
            </a:r>
          </a:p>
          <a:p>
            <a:r>
              <a:rPr lang="pt-BR" sz="2000" dirty="0"/>
              <a:t>Estimativa intervalar pressupõe intervalo e nível de confiança</a:t>
            </a:r>
          </a:p>
          <a:p>
            <a:r>
              <a:rPr lang="pt-BR" sz="2000" dirty="0"/>
              <a:t>Intervalo de confiança ≈ Margem de erro</a:t>
            </a:r>
          </a:p>
          <a:p>
            <a:r>
              <a:rPr lang="pt-BR" sz="2000" dirty="0"/>
              <a:t>Nível de confiança é o percentual de intervalos que conteria o valor correto do parâmetro populacional e não a probabilidade de o intervalo conter o valor do parâmetro</a:t>
            </a:r>
          </a:p>
          <a:p>
            <a:r>
              <a:rPr lang="pt-BR" sz="2000" dirty="0"/>
              <a:t>Em um teste de hipóteses há a possibilidade de acusarmos um inocente (Erro tipo I) e de inocentarmos um culpado (Erro tipo II)</a:t>
            </a:r>
          </a:p>
          <a:p>
            <a:r>
              <a:rPr lang="pt-BR" sz="2000" dirty="0"/>
              <a:t>A hipótese nula (H</a:t>
            </a:r>
            <a:r>
              <a:rPr lang="pt-BR" sz="2000" baseline="-25000" dirty="0"/>
              <a:t>0</a:t>
            </a:r>
            <a:r>
              <a:rPr lang="pt-BR" sz="2000" dirty="0"/>
              <a:t>) é sempre a de igualdade</a:t>
            </a:r>
          </a:p>
          <a:p>
            <a:r>
              <a:rPr lang="pt-BR" sz="2000" dirty="0"/>
              <a:t>O p-</a:t>
            </a:r>
            <a:r>
              <a:rPr lang="pt-BR" sz="2000" dirty="0" err="1"/>
              <a:t>value</a:t>
            </a:r>
            <a:r>
              <a:rPr lang="pt-BR" sz="2000" dirty="0"/>
              <a:t> é o risco que corro ao afirmar que há diferença. Se p-</a:t>
            </a:r>
            <a:r>
              <a:rPr lang="pt-BR" sz="2000" dirty="0" err="1"/>
              <a:t>value</a:t>
            </a:r>
            <a:r>
              <a:rPr lang="pt-BR" sz="2000" dirty="0"/>
              <a:t> é menor que </a:t>
            </a:r>
            <a:r>
              <a:rPr lang="pt-BR" sz="2000" dirty="0">
                <a:latin typeface="Symbol" pitchFamily="18" charset="2"/>
              </a:rPr>
              <a:t>a</a:t>
            </a:r>
            <a:r>
              <a:rPr lang="pt-BR" sz="2000" dirty="0"/>
              <a:t> rejeito H</a:t>
            </a:r>
            <a:r>
              <a:rPr lang="pt-BR" sz="2000" baseline="-25000" dirty="0"/>
              <a:t>0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856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Concluindo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Estude estatística. É muito importante para o profissional e para a pessoa.</a:t>
            </a:r>
          </a:p>
          <a:p>
            <a:r>
              <a:rPr lang="pt-BR" sz="2000" dirty="0"/>
              <a:t>Aprofunde-se especialmente na estatística descritiva especialmente na utilização dos gráficos e tabelas de frequência.</a:t>
            </a:r>
          </a:p>
          <a:p>
            <a:r>
              <a:rPr lang="pt-BR" sz="2000" dirty="0"/>
              <a:t>Quando estiver mais confortável desenvolva habilidades nos intervalos de confiança.</a:t>
            </a:r>
          </a:p>
          <a:p>
            <a:r>
              <a:rPr lang="pt-BR" sz="2000" dirty="0"/>
              <a:t>Finalmente fique craque nos testes de hipóteses e definição de tamanhos de amostra!</a:t>
            </a:r>
          </a:p>
          <a:p>
            <a:r>
              <a:rPr lang="pt-BR" sz="2000" dirty="0"/>
              <a:t>Preocupe-se com os conceitos, nem tanto com as fórmulas.</a:t>
            </a:r>
          </a:p>
          <a:p>
            <a:r>
              <a:rPr lang="pt-BR" sz="2000" dirty="0"/>
              <a:t>Utilize Python, R ou outros softwares estatísticos. O computador está aí para isso...</a:t>
            </a:r>
          </a:p>
          <a:p>
            <a:r>
              <a:rPr lang="pt-BR" sz="2000" dirty="0"/>
              <a:t>Me procure se precisar!</a:t>
            </a:r>
          </a:p>
        </p:txBody>
      </p:sp>
    </p:spTree>
    <p:extLst>
      <p:ext uri="{BB962C8B-B14F-4D97-AF65-F5344CB8AC3E}">
        <p14:creationId xmlns:p14="http://schemas.microsoft.com/office/powerpoint/2010/main" val="3956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Referências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Introdução à Estatística – Mário F. </a:t>
            </a:r>
            <a:r>
              <a:rPr lang="pt-BR" sz="2000" dirty="0" err="1"/>
              <a:t>Triola</a:t>
            </a:r>
            <a:endParaRPr lang="pt-BR" sz="2000" dirty="0"/>
          </a:p>
          <a:p>
            <a:r>
              <a:rPr lang="pt-BR" sz="2000" dirty="0"/>
              <a:t>Introdução ao controle estatístico da qualidade – Douglas C. Montgomery</a:t>
            </a:r>
          </a:p>
          <a:p>
            <a:r>
              <a:rPr lang="pt-BR" sz="2000" dirty="0"/>
              <a:t>Teorema de </a:t>
            </a:r>
            <a:r>
              <a:rPr lang="pt-BR" sz="2000" dirty="0" err="1"/>
              <a:t>Bayes</a:t>
            </a:r>
            <a:r>
              <a:rPr lang="pt-BR" sz="2000" dirty="0"/>
              <a:t> e inferência Bayesiana</a:t>
            </a:r>
          </a:p>
          <a:p>
            <a:pPr lvl="1"/>
            <a:r>
              <a:rPr lang="pt-BR" sz="1600" dirty="0"/>
              <a:t>http://greenteapress.com/wp/think-bayes/</a:t>
            </a:r>
          </a:p>
          <a:p>
            <a:pPr lvl="1"/>
            <a:r>
              <a:rPr lang="pt-BR" sz="1600" dirty="0"/>
              <a:t>http://www.ufjf.br/joaquim_neto/files/2009/09/IB-Slides-v1.1.pdf</a:t>
            </a:r>
          </a:p>
          <a:p>
            <a:endParaRPr lang="pt-BR" sz="2000" dirty="0"/>
          </a:p>
          <a:p>
            <a:r>
              <a:rPr lang="pt-BR" sz="2000" dirty="0"/>
              <a:t>Estatística Básica - </a:t>
            </a:r>
            <a:r>
              <a:rPr lang="pt-BR" sz="2000" dirty="0" err="1"/>
              <a:t>Bussab</a:t>
            </a:r>
            <a:r>
              <a:rPr lang="pt-BR" sz="2000" dirty="0"/>
              <a:t> e </a:t>
            </a:r>
            <a:r>
              <a:rPr lang="pt-BR" sz="2000" dirty="0" err="1"/>
              <a:t>Morettin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7696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73" y="2274838"/>
            <a:ext cx="4519643" cy="328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Áreas da estatística</a:t>
            </a:r>
          </a:p>
        </p:txBody>
      </p:sp>
      <p:sp>
        <p:nvSpPr>
          <p:cNvPr id="2" name="Retângulo 1"/>
          <p:cNvSpPr/>
          <p:nvPr/>
        </p:nvSpPr>
        <p:spPr>
          <a:xfrm>
            <a:off x="4716016" y="270892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b="1" dirty="0"/>
              <a:t>Estatística Descritiva:</a:t>
            </a:r>
          </a:p>
          <a:p>
            <a:endParaRPr lang="pt-BR" sz="2400" dirty="0"/>
          </a:p>
          <a:p>
            <a:r>
              <a:rPr lang="pt-BR" sz="2400" dirty="0"/>
              <a:t>Apenas coleta, organiza, descreve e analisa os dados. Aqui não são tiradas conclusões</a:t>
            </a:r>
          </a:p>
        </p:txBody>
      </p:sp>
    </p:spTree>
    <p:extLst>
      <p:ext uri="{BB962C8B-B14F-4D97-AF65-F5344CB8AC3E}">
        <p14:creationId xmlns:p14="http://schemas.microsoft.com/office/powerpoint/2010/main" val="298363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4" descr="http://vignette2.wikia.nocookie.net/looneytunes/images/e/e1/All.jpg/revision/latest?cb=2015031302082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r="7163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004048" y="5517232"/>
            <a:ext cx="3991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Obrigado!</a:t>
            </a:r>
          </a:p>
          <a:p>
            <a:pPr algn="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Arthur Gouveia</a:t>
            </a:r>
          </a:p>
        </p:txBody>
      </p:sp>
    </p:spTree>
    <p:extLst>
      <p:ext uri="{BB962C8B-B14F-4D97-AF65-F5344CB8AC3E}">
        <p14:creationId xmlns:p14="http://schemas.microsoft.com/office/powerpoint/2010/main" val="23843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Áreas da estatística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altLang="pt-BR" sz="2000" dirty="0"/>
          </a:p>
        </p:txBody>
      </p:sp>
      <p:sp>
        <p:nvSpPr>
          <p:cNvPr id="2" name="Retângulo 1"/>
          <p:cNvSpPr/>
          <p:nvPr/>
        </p:nvSpPr>
        <p:spPr>
          <a:xfrm>
            <a:off x="395288" y="2780928"/>
            <a:ext cx="4572000" cy="282538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pt-BR" sz="2400" b="1" dirty="0">
                <a:latin typeface="+mn-lt"/>
                <a:ea typeface="Verdana" pitchFamily="34" charset="0"/>
                <a:cs typeface="Verdana" pitchFamily="34" charset="0"/>
              </a:rPr>
              <a:t>Estatística Inferencial ou Indutiva:</a:t>
            </a:r>
          </a:p>
          <a:p>
            <a:pPr algn="r">
              <a:spcBef>
                <a:spcPct val="20000"/>
              </a:spcBef>
              <a:defRPr/>
            </a:pPr>
            <a:endParaRPr lang="pt-BR" sz="2400" b="1" dirty="0">
              <a:latin typeface="+mn-lt"/>
              <a:ea typeface="Verdana" pitchFamily="34" charset="0"/>
              <a:cs typeface="Verdana" pitchFamily="34" charset="0"/>
            </a:endParaRPr>
          </a:p>
          <a:p>
            <a:pPr lvl="0" algn="r">
              <a:spcBef>
                <a:spcPct val="20000"/>
              </a:spcBef>
            </a:pPr>
            <a:r>
              <a:rPr lang="pt-BR" sz="2400" dirty="0">
                <a:latin typeface="+mn-lt"/>
                <a:ea typeface="Verdana" pitchFamily="34" charset="0"/>
                <a:cs typeface="Verdana" pitchFamily="34" charset="0"/>
              </a:rPr>
              <a:t>A partir da análise dos dados são tiradas conclusões e realizadas inferências sobre os parâmetros populacionais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68615" y="2177686"/>
            <a:ext cx="3975385" cy="38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Dados!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0" y="2492896"/>
            <a:ext cx="893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 a Estatística é a ciência para analisar, interpretar, amassar e torturar os dados...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0" y="2862228"/>
            <a:ext cx="302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Vamos falar sobre dados</a:t>
            </a:r>
          </a:p>
        </p:txBody>
      </p:sp>
      <p:pic>
        <p:nvPicPr>
          <p:cNvPr id="27652" name="Picture 4" descr="https://steemit-production-imageproxy-upload.s3.amazonaws.com/DQmRTW9c1ycHDAWrZs5TpDJxDX5cPmpnZScV1NcW4et2wMG?AWSAccessKeyId=ASIAIFNTSDNG5DBU4XPA&amp;Expires=1500574803&amp;Signature=4UlLDt9gNizBmxfCIwVfgU1JQkg%3D&amp;x-amz-security-token=FQoDYXdzEI%2F%2F%2F%2F%2F%2F%2F%2F%2F%2F%2FwEaDD2XL%2BSyS6d7nENQGiK3A9a6LWHnxiD2Pe7WCjRt%2FAbzPL2L%2FxNesk6GYxMg6X2PrcGBoiCLFg%2BWdaRvvXYR1xq%2F7maTwvJ1FAD2vvLsiYhFeyzmxNLGEyX%2BvICjDE8XaYh7RW0O4ZHKdP%2BX%2BeqN2OrlSaYjHvtcEnRyWLmUTB8Xj4UFpMjGQ8bzCwvTlUqWZc1J5Wuok6F%2FXMTQMV93iTgiaXSIloQGGneayjI5t1fnncVILNqsJZIWW5hpWxpufA7Zlln4gUpYdeibcZwfSK3Uxy6697QsQzJbCsS8rstArbrazmLZ71v7jHc%2Fq%2FYnIvvYZayTyUsxHEAp8rhcKltOQmJiZijT1%2BpVWJjFaqVpzlUkVyD7KCq5Y9d%2B4IKQidH4Uwbvf5PDYCtTMp1p3nNkiaSlAUj5%2FiRy7VTkXa58dZZijJ1ZlvtEWcbAaWOuAJ%2FcD2dBnPXWDP56tkN3dl0gPveroUTfwDSZahmawCxStlSRWkbAuK0QGva%2Bu8%2FeHwNoT%2BGqhKslvPk%2FEDqN4ZlCSXhtFD8ceHC5PSi7%2FP7Rjk7ujvQghPDOrfUqC8Bz55fEuOM87MAbPpciRDi44MER6LxU6NIo6%2FPCywU%3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42900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1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Natureza dos dados</a:t>
            </a:r>
          </a:p>
        </p:txBody>
      </p:sp>
      <p:graphicFrame>
        <p:nvGraphicFramePr>
          <p:cNvPr id="4" name="Diagrama 3"/>
          <p:cNvGraphicFramePr/>
          <p:nvPr>
            <p:extLst/>
          </p:nvPr>
        </p:nvGraphicFramePr>
        <p:xfrm>
          <a:off x="1524000" y="24928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0" y="249289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Quantidade de alunos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0" y="323156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Idades dos alunos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0" y="286222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Alturas dos alunos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0" y="3600892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Nomes ou sexo dos alunos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99173" y="1700808"/>
            <a:ext cx="7545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/>
              <a:t>Podemos classificar os dados de acordo com seu tipo</a:t>
            </a:r>
          </a:p>
        </p:txBody>
      </p:sp>
    </p:spTree>
    <p:extLst>
      <p:ext uri="{BB962C8B-B14F-4D97-AF65-F5344CB8AC3E}">
        <p14:creationId xmlns:p14="http://schemas.microsoft.com/office/powerpoint/2010/main" val="20314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528DDF-E1D0-4C5A-80FA-333656411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9528DDF-E1D0-4C5A-80FA-333656411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08E4B2-0460-49C8-9306-BF66D2357F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0208E4B2-0460-49C8-9306-BF66D2357F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43FDF8-8C91-44FE-8C03-FA39D9F3A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9C43FDF8-8C91-44FE-8C03-FA39D9F3AB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B41D07-0A6B-4FE0-9342-1722FB8083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67B41D07-0A6B-4FE0-9342-1722FB8083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60B978-DC2B-4F78-9C81-3DC5D5EE6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9760B978-DC2B-4F78-9C81-3DC5D5EE6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7D13BF-A5A0-4A26-A57E-A5D7DD3BC9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937D13BF-A5A0-4A26-A57E-A5D7DD3BC9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8EF2E5-5EF5-49AC-B6B2-461D1C7EB4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108EF2E5-5EF5-49AC-B6B2-461D1C7EB4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5E83FA-1C03-4A0D-B886-88EBD7906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355E83FA-1C03-4A0D-B886-88EBD7906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7AAA56-410B-4592-A96E-5983981E21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417AAA56-410B-4592-A96E-5983981E21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7" grpId="0" uiExpand="1" build="p"/>
      <p:bldP spid="11" grpId="0" uiExpand="1" build="p"/>
      <p:bldP spid="12" grpId="0" uiExpand="1" build="p"/>
      <p:bldP spid="1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Natureza dos dados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116576" y="1700808"/>
            <a:ext cx="6910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/>
              <a:t>E também de acordo com o nível de mensuração</a:t>
            </a: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395536" y="2205038"/>
            <a:ext cx="82296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/>
              <a:t>Nominal: </a:t>
            </a:r>
            <a:r>
              <a:rPr lang="pt-BR" altLang="pt-BR" sz="2000" dirty="0"/>
              <a:t>Os dados não podem ser organizados nem usados em cálculos</a:t>
            </a:r>
            <a:endParaRPr lang="pt-BR" altLang="pt-BR" sz="2400" dirty="0"/>
          </a:p>
          <a:p>
            <a:pPr lvl="1"/>
            <a:r>
              <a:rPr lang="pt-BR" altLang="pt-BR" sz="2000" dirty="0"/>
              <a:t>Marca, tipo, cor, sexo, categoria</a:t>
            </a:r>
          </a:p>
          <a:p>
            <a:r>
              <a:rPr lang="pt-BR" altLang="pt-BR" sz="2400" dirty="0"/>
              <a:t>Ordinal: </a:t>
            </a:r>
            <a:r>
              <a:rPr lang="pt-BR" altLang="pt-BR" sz="2000" dirty="0"/>
              <a:t>Podemos ordenar mas as diferenças não fazem sentido</a:t>
            </a:r>
            <a:endParaRPr lang="pt-BR" altLang="pt-BR" sz="2400" dirty="0"/>
          </a:p>
          <a:p>
            <a:pPr lvl="1"/>
            <a:r>
              <a:rPr lang="pt-BR" altLang="pt-BR" sz="2000" dirty="0"/>
              <a:t>Nota (conceito), Posição, Tamanho (P, M, G)</a:t>
            </a:r>
          </a:p>
          <a:p>
            <a:r>
              <a:rPr lang="pt-BR" altLang="pt-BR" sz="2400" dirty="0"/>
              <a:t>Intervalar: </a:t>
            </a:r>
            <a:r>
              <a:rPr lang="pt-BR" altLang="pt-BR" sz="2000" dirty="0"/>
              <a:t>Análogo ao ordinal mas as diferenças fazem sentido apesar de não haver um </a:t>
            </a:r>
            <a:r>
              <a:rPr lang="pt-BR" altLang="pt-BR" sz="2000" i="1" dirty="0"/>
              <a:t>zero absoluto</a:t>
            </a:r>
            <a:endParaRPr lang="pt-BR" altLang="pt-BR" sz="2400" dirty="0"/>
          </a:p>
          <a:p>
            <a:pPr lvl="1"/>
            <a:r>
              <a:rPr lang="pt-BR" altLang="pt-BR" sz="2000" dirty="0"/>
              <a:t>Ano, Temperatura em °C</a:t>
            </a:r>
          </a:p>
          <a:p>
            <a:r>
              <a:rPr lang="pt-BR" altLang="pt-BR" sz="2400" dirty="0"/>
              <a:t>Racional: </a:t>
            </a:r>
            <a:r>
              <a:rPr lang="pt-BR" altLang="pt-BR" sz="2000" dirty="0"/>
              <a:t>Possui um </a:t>
            </a:r>
            <a:r>
              <a:rPr lang="pt-BR" altLang="pt-BR" sz="2000" i="1" dirty="0"/>
              <a:t>zero absoluto</a:t>
            </a:r>
            <a:r>
              <a:rPr lang="pt-BR" altLang="pt-BR" sz="2000" dirty="0"/>
              <a:t> significando ausência</a:t>
            </a:r>
            <a:endParaRPr lang="pt-BR" altLang="pt-BR" sz="2400" dirty="0"/>
          </a:p>
          <a:p>
            <a:pPr lvl="1"/>
            <a:r>
              <a:rPr lang="pt-BR" altLang="pt-BR" sz="2000" dirty="0"/>
              <a:t>Peso, Preço, Altura, Quantidade de pessoas, Tempo*</a:t>
            </a:r>
          </a:p>
        </p:txBody>
      </p:sp>
    </p:spTree>
    <p:extLst>
      <p:ext uri="{BB962C8B-B14F-4D97-AF65-F5344CB8AC3E}">
        <p14:creationId xmlns:p14="http://schemas.microsoft.com/office/powerpoint/2010/main" val="25006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Como me encontrar</a:t>
            </a:r>
          </a:p>
        </p:txBody>
      </p:sp>
      <p:pic>
        <p:nvPicPr>
          <p:cNvPr id="2050" name="Picture 2" descr="Telegra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4" y="198884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470744" y="2298007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@arthurg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470744" y="5038819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@arthur_gouveia</a:t>
            </a:r>
          </a:p>
        </p:txBody>
      </p:sp>
      <p:pic>
        <p:nvPicPr>
          <p:cNvPr id="2056" name="Picture 8" descr="Resultado de imagem para google inbox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4" y="292494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1470744" y="3211611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gouveia.arthur@gmail.com</a:t>
            </a:r>
          </a:p>
        </p:txBody>
      </p:sp>
      <p:pic>
        <p:nvPicPr>
          <p:cNvPr id="2058" name="Picture 10" descr="Resultado de imagem para linkedin 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1" t="4201" r="4201" b="4201"/>
          <a:stretch/>
        </p:blipFill>
        <p:spPr bwMode="auto">
          <a:xfrm>
            <a:off x="390744" y="38610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twitter material desig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8267" r="8267" b="8267"/>
          <a:stretch/>
        </p:blipFill>
        <p:spPr bwMode="auto">
          <a:xfrm>
            <a:off x="390744" y="479715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1470744" y="4125215"/>
            <a:ext cx="5117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dirty="0"/>
              <a:t>www.linkedin.com/in/arthur-gouveia/</a:t>
            </a:r>
          </a:p>
        </p:txBody>
      </p:sp>
      <p:pic>
        <p:nvPicPr>
          <p:cNvPr id="2066" name="Picture 18" descr="Resultado de imagem para github logo material desig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44" y="573325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1470744" y="5952423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github.com/arthur-gouveia</a:t>
            </a:r>
          </a:p>
        </p:txBody>
      </p:sp>
    </p:spTree>
    <p:extLst>
      <p:ext uri="{BB962C8B-B14F-4D97-AF65-F5344CB8AC3E}">
        <p14:creationId xmlns:p14="http://schemas.microsoft.com/office/powerpoint/2010/main" val="304187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Amostragem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altLang="pt-BR" sz="2400" dirty="0"/>
              <a:t>Coletas de dados que </a:t>
            </a:r>
            <a:r>
              <a:rPr lang="pt-BR" altLang="pt-BR" sz="2400" b="1" dirty="0"/>
              <a:t>representam</a:t>
            </a:r>
            <a:r>
              <a:rPr lang="pt-BR" altLang="pt-BR" sz="2400" dirty="0"/>
              <a:t> a população</a:t>
            </a:r>
          </a:p>
          <a:p>
            <a:r>
              <a:rPr lang="pt-BR" altLang="pt-BR" sz="2400" dirty="0"/>
              <a:t>Amostra aleatória</a:t>
            </a:r>
          </a:p>
          <a:p>
            <a:pPr lvl="1"/>
            <a:r>
              <a:rPr lang="pt-BR" altLang="pt-BR" sz="2000" dirty="0"/>
              <a:t>Todos os elementos tem a mesma chance de serem escolhidos</a:t>
            </a:r>
          </a:p>
          <a:p>
            <a:r>
              <a:rPr lang="pt-BR" altLang="pt-BR" sz="2400" dirty="0"/>
              <a:t>Amostra estratificada</a:t>
            </a:r>
          </a:p>
          <a:p>
            <a:pPr lvl="1"/>
            <a:r>
              <a:rPr lang="pt-BR" altLang="pt-BR" sz="2000" dirty="0"/>
              <a:t>Dividimos em grupos com a mesma característica</a:t>
            </a:r>
          </a:p>
          <a:p>
            <a:r>
              <a:rPr lang="pt-BR" altLang="pt-BR" sz="2400" dirty="0"/>
              <a:t>Amostragem sistemática:</a:t>
            </a:r>
          </a:p>
          <a:p>
            <a:pPr lvl="1"/>
            <a:r>
              <a:rPr lang="pt-BR" altLang="pt-BR" sz="2000" dirty="0"/>
              <a:t>Escolhemos cada k</a:t>
            </a:r>
            <a:r>
              <a:rPr lang="pt-BR" altLang="pt-BR" sz="2000" baseline="30000" dirty="0"/>
              <a:t>ésimo</a:t>
            </a:r>
            <a:r>
              <a:rPr lang="pt-BR" altLang="pt-BR" sz="2000" baseline="-25000" dirty="0"/>
              <a:t> </a:t>
            </a:r>
            <a:r>
              <a:rPr lang="pt-BR" altLang="pt-BR" sz="2000" dirty="0"/>
              <a:t> elemento</a:t>
            </a:r>
          </a:p>
          <a:p>
            <a:r>
              <a:rPr lang="pt-BR" altLang="pt-BR" sz="2400" dirty="0"/>
              <a:t>Amostra por conglomerados</a:t>
            </a:r>
          </a:p>
          <a:p>
            <a:pPr lvl="1"/>
            <a:r>
              <a:rPr lang="pt-BR" altLang="pt-BR" sz="2000" dirty="0"/>
              <a:t>Separamos em áreas e pegamos todos os elementos de algumas</a:t>
            </a:r>
          </a:p>
        </p:txBody>
      </p:sp>
    </p:spTree>
    <p:extLst>
      <p:ext uri="{BB962C8B-B14F-4D97-AF65-F5344CB8AC3E}">
        <p14:creationId xmlns:p14="http://schemas.microsoft.com/office/powerpoint/2010/main" val="75964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Resumo </a:t>
            </a:r>
            <a:r>
              <a:rPr lang="pt-BR" altLang="pt-BR" b="1" dirty="0" err="1"/>
              <a:t>Cap</a:t>
            </a:r>
            <a:r>
              <a:rPr lang="pt-BR" altLang="pt-BR" b="1" dirty="0"/>
              <a:t> I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altLang="pt-BR" sz="2400" dirty="0"/>
              <a:t>Estatística: Uma ciência </a:t>
            </a:r>
            <a:r>
              <a:rPr lang="pt-BR" altLang="pt-BR" sz="2400" b="1" dirty="0"/>
              <a:t>extremamente</a:t>
            </a:r>
            <a:r>
              <a:rPr lang="pt-BR" altLang="pt-BR" sz="2400" dirty="0"/>
              <a:t> importante para todos, especialmente para o Cientista de Dados</a:t>
            </a:r>
          </a:p>
          <a:p>
            <a:r>
              <a:rPr lang="pt-BR" altLang="pt-BR" sz="2400" dirty="0"/>
              <a:t>Estatística Descritiva </a:t>
            </a:r>
            <a:r>
              <a:rPr lang="pt-BR" altLang="pt-BR" sz="2400" dirty="0" err="1"/>
              <a:t>vs</a:t>
            </a:r>
            <a:r>
              <a:rPr lang="pt-BR" altLang="pt-BR" sz="2400" dirty="0"/>
              <a:t> Estatística Inferencial</a:t>
            </a:r>
          </a:p>
          <a:p>
            <a:r>
              <a:rPr lang="pt-BR" altLang="pt-BR" sz="2400" dirty="0"/>
              <a:t>Cuidado com o tipo de dados e o nível de mensuração!</a:t>
            </a:r>
          </a:p>
          <a:p>
            <a:r>
              <a:rPr lang="pt-BR" altLang="pt-BR" sz="2400" dirty="0"/>
              <a:t>Existem diversos tipo de amostragem mas a mais comum é a </a:t>
            </a:r>
            <a:r>
              <a:rPr lang="pt-BR" altLang="pt-BR" sz="2400" b="1" dirty="0"/>
              <a:t>estratificada</a:t>
            </a:r>
            <a:r>
              <a:rPr lang="pt-BR" altLang="pt-BR" sz="2400" dirty="0"/>
              <a:t>.</a:t>
            </a:r>
          </a:p>
          <a:p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219812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" r="426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7504" y="0"/>
            <a:ext cx="45929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2. Estatística</a:t>
            </a:r>
          </a:p>
          <a:p>
            <a:r>
              <a:rPr lang="pt-BR" sz="6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Descritiva</a:t>
            </a:r>
          </a:p>
        </p:txBody>
      </p:sp>
    </p:spTree>
    <p:extLst>
      <p:ext uri="{BB962C8B-B14F-4D97-AF65-F5344CB8AC3E}">
        <p14:creationId xmlns:p14="http://schemas.microsoft.com/office/powerpoint/2010/main" val="337477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Estatística Descritiva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altLang="pt-BR" sz="2400" dirty="0"/>
              <a:t>O que diferencia o bom do excelente</a:t>
            </a:r>
          </a:p>
          <a:p>
            <a:r>
              <a:rPr lang="pt-BR" altLang="pt-BR" sz="2400" dirty="0"/>
              <a:t>Pode parecer básico...</a:t>
            </a:r>
          </a:p>
          <a:p>
            <a:r>
              <a:rPr lang="pt-BR" altLang="pt-BR" sz="2400" dirty="0"/>
              <a:t>... e </a:t>
            </a:r>
            <a:r>
              <a:rPr lang="pt-BR" altLang="pt-BR" sz="2400" b="1" dirty="0"/>
              <a:t>realmente</a:t>
            </a:r>
            <a:r>
              <a:rPr lang="pt-BR" altLang="pt-BR" sz="2400" dirty="0"/>
              <a:t> é básico</a:t>
            </a:r>
          </a:p>
          <a:p>
            <a:r>
              <a:rPr lang="pt-BR" altLang="pt-BR" sz="2400" dirty="0"/>
              <a:t>Mas isso não é uma coisa ruim!</a:t>
            </a:r>
          </a:p>
          <a:p>
            <a:r>
              <a:rPr lang="pt-BR" altLang="pt-BR" sz="2400" dirty="0"/>
              <a:t>Vamos </a:t>
            </a:r>
            <a:r>
              <a:rPr lang="pt-BR" altLang="pt-BR" sz="2400" b="1" dirty="0"/>
              <a:t>resumir</a:t>
            </a:r>
            <a:r>
              <a:rPr lang="pt-BR" altLang="pt-BR" sz="2400" dirty="0"/>
              <a:t> os dados e </a:t>
            </a:r>
            <a:r>
              <a:rPr lang="pt-BR" altLang="pt-BR" sz="2400" b="1" dirty="0"/>
              <a:t>descrever</a:t>
            </a:r>
            <a:r>
              <a:rPr lang="pt-BR" altLang="pt-BR" sz="2400" dirty="0"/>
              <a:t> características importantes:</a:t>
            </a:r>
          </a:p>
          <a:p>
            <a:pPr lvl="1"/>
            <a:r>
              <a:rPr lang="pt-BR" altLang="pt-BR" sz="2000" dirty="0"/>
              <a:t>Forma da distribuição</a:t>
            </a:r>
          </a:p>
          <a:p>
            <a:pPr lvl="1"/>
            <a:r>
              <a:rPr lang="pt-BR" altLang="pt-BR" sz="2000" dirty="0"/>
              <a:t>Posição ou um valor representativo</a:t>
            </a:r>
          </a:p>
          <a:p>
            <a:pPr lvl="1"/>
            <a:r>
              <a:rPr lang="pt-BR" altLang="pt-BR" sz="2000" dirty="0"/>
              <a:t>Variação ou dispersão dos dados</a:t>
            </a:r>
          </a:p>
        </p:txBody>
      </p:sp>
    </p:spTree>
    <p:extLst>
      <p:ext uri="{BB962C8B-B14F-4D97-AF65-F5344CB8AC3E}">
        <p14:creationId xmlns:p14="http://schemas.microsoft.com/office/powerpoint/2010/main" val="38845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Resumo de dados com Tabelas de Frequências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altLang="pt-BR" sz="2400" dirty="0"/>
              <a:t>Grandes conjuntos de dados?</a:t>
            </a:r>
          </a:p>
          <a:p>
            <a:r>
              <a:rPr lang="pt-BR" altLang="pt-BR" sz="2400" dirty="0"/>
              <a:t>Conveniente organizá-los e resumi-los.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40709"/>
              </p:ext>
            </p:extLst>
          </p:nvPr>
        </p:nvGraphicFramePr>
        <p:xfrm>
          <a:off x="683568" y="3573016"/>
          <a:ext cx="1944216" cy="3202305"/>
        </p:xfrm>
        <a:graphic>
          <a:graphicData uri="http://schemas.openxmlformats.org/drawingml/2006/table">
            <a:tbl>
              <a:tblPr firstCol="1"/>
              <a:tblGrid>
                <a:gridCol w="553254">
                  <a:extLst>
                    <a:ext uri="{9D8B030D-6E8A-4147-A177-3AD203B41FA5}">
                      <a16:colId xmlns:a16="http://schemas.microsoft.com/office/drawing/2014/main" val="3868783075"/>
                    </a:ext>
                  </a:extLst>
                </a:gridCol>
                <a:gridCol w="1390962">
                  <a:extLst>
                    <a:ext uri="{9D8B030D-6E8A-4147-A177-3AD203B41FA5}">
                      <a16:colId xmlns:a16="http://schemas.microsoft.com/office/drawing/2014/main" val="39048605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Resposta</a:t>
                      </a:r>
                    </a:p>
                  </a:txBody>
                  <a:tcPr marL="8659" marR="8659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 Fantasia</a:t>
                      </a:r>
                    </a:p>
                  </a:txBody>
                  <a:tcPr marL="8659" marR="8659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7771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Banco do Brasil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63988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Itaú BMG Consignado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3880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GVT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801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51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Banco Cifra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271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Vivo - Telefônica 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228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Submarino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069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Banco Santander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7791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Smiles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417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Magazineluiza.com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39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Smiles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7954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SKY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353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Walmart.com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081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GVT</a:t>
                      </a:r>
                    </a:p>
                  </a:txBody>
                  <a:tcPr marL="8659" marR="8659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29687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8659" marR="8659" marT="9525" marB="0" vert="vert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8659" marR="8659" marT="9525" marB="0" vert="vert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943623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49361"/>
              </p:ext>
            </p:extLst>
          </p:nvPr>
        </p:nvGraphicFramePr>
        <p:xfrm>
          <a:off x="3467460" y="3478199"/>
          <a:ext cx="2159000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0604">
                  <a:extLst>
                    <a:ext uri="{9D8B030D-6E8A-4147-A177-3AD203B41FA5}">
                      <a16:colId xmlns:a16="http://schemas.microsoft.com/office/drawing/2014/main" val="554958852"/>
                    </a:ext>
                  </a:extLst>
                </a:gridCol>
                <a:gridCol w="478396">
                  <a:extLst>
                    <a:ext uri="{9D8B030D-6E8A-4147-A177-3AD203B41FA5}">
                      <a16:colId xmlns:a16="http://schemas.microsoft.com/office/drawing/2014/main" val="6116317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Vivo - Telefônica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1000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488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Oi Fixo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879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3434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Tim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800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0404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Claro Celular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527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6551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SKY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460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69726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Oi Celular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353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796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Samsung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310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5687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Walmart.com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301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1959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Caixa Econômica Federal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279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52933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Extra.com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258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05283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GVT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234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7498098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17986"/>
              </p:ext>
            </p:extLst>
          </p:nvPr>
        </p:nvGraphicFramePr>
        <p:xfrm>
          <a:off x="5940152" y="6013321"/>
          <a:ext cx="12192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8634007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9116321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(0, 3]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1555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2390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(3, 6]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1835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82671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(6, 9]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3095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896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(9, 12]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 dirty="0">
                          <a:effectLst/>
                        </a:rPr>
                        <a:t>1951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9497238"/>
                  </a:ext>
                </a:extLst>
              </a:tr>
            </a:tbl>
          </a:graphicData>
        </a:graphic>
      </p:graphicFrame>
      <p:sp>
        <p:nvSpPr>
          <p:cNvPr id="8" name="Forma Livre: Forma 7"/>
          <p:cNvSpPr/>
          <p:nvPr/>
        </p:nvSpPr>
        <p:spPr>
          <a:xfrm>
            <a:off x="1896457" y="3183719"/>
            <a:ext cx="1733434" cy="363045"/>
          </a:xfrm>
          <a:custGeom>
            <a:avLst/>
            <a:gdLst>
              <a:gd name="connsiteX0" fmla="*/ 1616 w 1733434"/>
              <a:gd name="connsiteY0" fmla="*/ 363045 h 363045"/>
              <a:gd name="connsiteX1" fmla="*/ 278707 w 1733434"/>
              <a:gd name="connsiteY1" fmla="*/ 2826 h 363045"/>
              <a:gd name="connsiteX2" fmla="*/ 1733434 w 1733434"/>
              <a:gd name="connsiteY2" fmla="*/ 224499 h 363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434" h="363045">
                <a:moveTo>
                  <a:pt x="1616" y="363045"/>
                </a:moveTo>
                <a:cubicBezTo>
                  <a:pt x="-4157" y="194481"/>
                  <a:pt x="-9929" y="25917"/>
                  <a:pt x="278707" y="2826"/>
                </a:cubicBezTo>
                <a:cubicBezTo>
                  <a:pt x="567343" y="-20265"/>
                  <a:pt x="1150388" y="102117"/>
                  <a:pt x="1733434" y="224499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/>
          <p:cNvSpPr/>
          <p:nvPr/>
        </p:nvSpPr>
        <p:spPr>
          <a:xfrm>
            <a:off x="805614" y="3081960"/>
            <a:ext cx="6043272" cy="2806222"/>
          </a:xfrm>
          <a:custGeom>
            <a:avLst/>
            <a:gdLst>
              <a:gd name="connsiteX0" fmla="*/ 164204 w 6043272"/>
              <a:gd name="connsiteY0" fmla="*/ 437095 h 2806222"/>
              <a:gd name="connsiteX1" fmla="*/ 649113 w 6043272"/>
              <a:gd name="connsiteY1" fmla="*/ 49167 h 2806222"/>
              <a:gd name="connsiteX2" fmla="*/ 5387368 w 6043272"/>
              <a:gd name="connsiteY2" fmla="*/ 1420767 h 2806222"/>
              <a:gd name="connsiteX3" fmla="*/ 5886131 w 6043272"/>
              <a:gd name="connsiteY3" fmla="*/ 2806222 h 280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43272" h="2806222">
                <a:moveTo>
                  <a:pt x="164204" y="437095"/>
                </a:moveTo>
                <a:cubicBezTo>
                  <a:pt x="-28605" y="161158"/>
                  <a:pt x="-221414" y="-114778"/>
                  <a:pt x="649113" y="49167"/>
                </a:cubicBezTo>
                <a:cubicBezTo>
                  <a:pt x="1519640" y="213112"/>
                  <a:pt x="4514532" y="961258"/>
                  <a:pt x="5387368" y="1420767"/>
                </a:cubicBezTo>
                <a:cubicBezTo>
                  <a:pt x="6260204" y="1880276"/>
                  <a:pt x="6073167" y="2343249"/>
                  <a:pt x="5886131" y="2806222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2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Cálculo das classes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altLang="pt-BR" sz="2400" dirty="0"/>
              <a:t>Definir K </a:t>
            </a:r>
            <a:r>
              <a:rPr lang="pt-BR" altLang="pt-BR" sz="2400" dirty="0">
                <a:sym typeface="Wingdings" panose="05000000000000000000" pitchFamily="2" charset="2"/>
              </a:rPr>
              <a:t> Quantidade de classes (</a:t>
            </a:r>
            <a:r>
              <a:rPr lang="pt-BR" altLang="pt-BR" sz="2400" i="1" dirty="0" err="1">
                <a:sym typeface="Wingdings" panose="05000000000000000000" pitchFamily="2" charset="2"/>
              </a:rPr>
              <a:t>thumb</a:t>
            </a:r>
            <a:r>
              <a:rPr lang="pt-BR" altLang="pt-BR" sz="2400" i="1" dirty="0">
                <a:sym typeface="Wingdings" panose="05000000000000000000" pitchFamily="2" charset="2"/>
              </a:rPr>
              <a:t> </a:t>
            </a:r>
            <a:r>
              <a:rPr lang="pt-BR" altLang="pt-BR" sz="2400" i="1" dirty="0" err="1">
                <a:sym typeface="Wingdings" panose="05000000000000000000" pitchFamily="2" charset="2"/>
              </a:rPr>
              <a:t>rule</a:t>
            </a:r>
            <a:r>
              <a:rPr lang="pt-BR" altLang="pt-BR" sz="2400" dirty="0">
                <a:sym typeface="Wingdings" panose="05000000000000000000" pitchFamily="2" charset="2"/>
              </a:rPr>
              <a:t>: √n; Geralmente de 5 a 20 classes)</a:t>
            </a:r>
          </a:p>
          <a:p>
            <a:r>
              <a:rPr lang="pt-BR" altLang="pt-BR" sz="2400" dirty="0">
                <a:sym typeface="Wingdings" panose="05000000000000000000" pitchFamily="2" charset="2"/>
              </a:rPr>
              <a:t>Calcular h  Amplitude das classes: </a:t>
            </a:r>
          </a:p>
          <a:p>
            <a:pPr lvl="1"/>
            <a:r>
              <a:rPr lang="pt-BR" altLang="pt-BR" sz="2000" dirty="0">
                <a:sym typeface="Wingdings" panose="05000000000000000000" pitchFamily="2" charset="2"/>
              </a:rPr>
              <a:t>h = (</a:t>
            </a:r>
            <a:r>
              <a:rPr lang="pt-BR" altLang="pt-BR" sz="2000" dirty="0" err="1">
                <a:sym typeface="Wingdings" panose="05000000000000000000" pitchFamily="2" charset="2"/>
              </a:rPr>
              <a:t>max</a:t>
            </a:r>
            <a:r>
              <a:rPr lang="pt-BR" altLang="pt-BR" sz="2000" dirty="0">
                <a:sym typeface="Wingdings" panose="05000000000000000000" pitchFamily="2" charset="2"/>
              </a:rPr>
              <a:t> - min) / (K - 1)</a:t>
            </a:r>
          </a:p>
          <a:p>
            <a:r>
              <a:rPr lang="pt-BR" altLang="pt-BR" sz="2400" dirty="0">
                <a:sym typeface="Symbol" panose="05050102010706020507" pitchFamily="18" charset="2"/>
              </a:rPr>
              <a:t>1ª classe: Li</a:t>
            </a:r>
            <a:r>
              <a:rPr lang="pt-BR" altLang="pt-BR" sz="2400" baseline="-25000" dirty="0">
                <a:sym typeface="Symbol" panose="05050102010706020507" pitchFamily="18" charset="2"/>
              </a:rPr>
              <a:t>1</a:t>
            </a:r>
            <a:r>
              <a:rPr lang="pt-BR" altLang="pt-BR" sz="2400" dirty="0">
                <a:sym typeface="Symbol" panose="05050102010706020507" pitchFamily="18" charset="2"/>
              </a:rPr>
              <a:t> = min - h/2; Ls</a:t>
            </a:r>
            <a:r>
              <a:rPr lang="pt-BR" altLang="pt-BR" sz="2400" baseline="-25000" dirty="0">
                <a:sym typeface="Symbol" panose="05050102010706020507" pitchFamily="18" charset="2"/>
              </a:rPr>
              <a:t>1</a:t>
            </a:r>
            <a:r>
              <a:rPr lang="pt-BR" altLang="pt-BR" sz="2400" dirty="0">
                <a:sym typeface="Symbol" panose="05050102010706020507" pitchFamily="18" charset="2"/>
              </a:rPr>
              <a:t> = Li</a:t>
            </a:r>
            <a:r>
              <a:rPr lang="pt-BR" altLang="pt-BR" sz="2400" baseline="-25000" dirty="0">
                <a:sym typeface="Symbol" panose="05050102010706020507" pitchFamily="18" charset="2"/>
              </a:rPr>
              <a:t>1</a:t>
            </a:r>
            <a:r>
              <a:rPr lang="pt-BR" altLang="pt-BR" sz="2400" dirty="0">
                <a:sym typeface="Symbol" panose="05050102010706020507" pitchFamily="18" charset="2"/>
              </a:rPr>
              <a:t> + h</a:t>
            </a:r>
          </a:p>
          <a:p>
            <a:r>
              <a:rPr lang="pt-BR" altLang="pt-BR" sz="2400" dirty="0">
                <a:sym typeface="Symbol" panose="05050102010706020507" pitchFamily="18" charset="2"/>
              </a:rPr>
              <a:t>2ª classe: Li</a:t>
            </a:r>
            <a:r>
              <a:rPr lang="pt-BR" altLang="pt-BR" sz="2400" baseline="-25000" dirty="0">
                <a:sym typeface="Symbol" panose="05050102010706020507" pitchFamily="18" charset="2"/>
              </a:rPr>
              <a:t>2</a:t>
            </a:r>
            <a:r>
              <a:rPr lang="pt-BR" altLang="pt-BR" sz="2400" dirty="0">
                <a:sym typeface="Symbol" panose="05050102010706020507" pitchFamily="18" charset="2"/>
              </a:rPr>
              <a:t> = Ls</a:t>
            </a:r>
            <a:r>
              <a:rPr lang="pt-BR" altLang="pt-BR" sz="2400" baseline="-25000" dirty="0">
                <a:sym typeface="Symbol" panose="05050102010706020507" pitchFamily="18" charset="2"/>
              </a:rPr>
              <a:t>1</a:t>
            </a:r>
            <a:r>
              <a:rPr lang="pt-BR" altLang="pt-BR" sz="2400" dirty="0">
                <a:sym typeface="Symbol" panose="05050102010706020507" pitchFamily="18" charset="2"/>
              </a:rPr>
              <a:t>; Ls</a:t>
            </a:r>
            <a:r>
              <a:rPr lang="pt-BR" altLang="pt-BR" sz="2400" baseline="-25000" dirty="0">
                <a:sym typeface="Symbol" panose="05050102010706020507" pitchFamily="18" charset="2"/>
              </a:rPr>
              <a:t>2</a:t>
            </a:r>
            <a:r>
              <a:rPr lang="pt-BR" altLang="pt-BR" sz="2400" dirty="0">
                <a:sym typeface="Symbol" panose="05050102010706020507" pitchFamily="18" charset="2"/>
              </a:rPr>
              <a:t> = Li</a:t>
            </a:r>
            <a:r>
              <a:rPr lang="pt-BR" altLang="pt-BR" sz="2400" baseline="-25000" dirty="0">
                <a:sym typeface="Symbol" panose="05050102010706020507" pitchFamily="18" charset="2"/>
              </a:rPr>
              <a:t>2</a:t>
            </a:r>
            <a:r>
              <a:rPr lang="pt-BR" altLang="pt-BR" sz="2400" dirty="0">
                <a:sym typeface="Symbol" panose="05050102010706020507" pitchFamily="18" charset="2"/>
              </a:rPr>
              <a:t> + h</a:t>
            </a:r>
          </a:p>
          <a:p>
            <a:r>
              <a:rPr lang="pt-BR" altLang="pt-BR" sz="2400" dirty="0">
                <a:sym typeface="Symbol" panose="05050102010706020507" pitchFamily="18" charset="2"/>
              </a:rPr>
              <a:t>3ª classe: Li</a:t>
            </a:r>
            <a:r>
              <a:rPr lang="pt-BR" altLang="pt-BR" sz="2400" baseline="-25000" dirty="0">
                <a:sym typeface="Symbol" panose="05050102010706020507" pitchFamily="18" charset="2"/>
              </a:rPr>
              <a:t>3</a:t>
            </a:r>
            <a:r>
              <a:rPr lang="pt-BR" altLang="pt-BR" sz="2400" dirty="0">
                <a:sym typeface="Symbol" panose="05050102010706020507" pitchFamily="18" charset="2"/>
              </a:rPr>
              <a:t> = Ls</a:t>
            </a:r>
            <a:r>
              <a:rPr lang="pt-BR" altLang="pt-BR" sz="2400" baseline="-25000" dirty="0">
                <a:sym typeface="Symbol" panose="05050102010706020507" pitchFamily="18" charset="2"/>
              </a:rPr>
              <a:t>2</a:t>
            </a:r>
            <a:r>
              <a:rPr lang="pt-BR" altLang="pt-BR" sz="2400" dirty="0">
                <a:sym typeface="Symbol" panose="05050102010706020507" pitchFamily="18" charset="2"/>
              </a:rPr>
              <a:t>; Ls</a:t>
            </a:r>
            <a:r>
              <a:rPr lang="pt-BR" altLang="pt-BR" sz="2400" baseline="-25000" dirty="0">
                <a:sym typeface="Symbol" panose="05050102010706020507" pitchFamily="18" charset="2"/>
              </a:rPr>
              <a:t>3</a:t>
            </a:r>
            <a:r>
              <a:rPr lang="pt-BR" altLang="pt-BR" sz="2400" dirty="0">
                <a:sym typeface="Symbol" panose="05050102010706020507" pitchFamily="18" charset="2"/>
              </a:rPr>
              <a:t> = Li</a:t>
            </a:r>
            <a:r>
              <a:rPr lang="pt-BR" altLang="pt-BR" sz="2400" baseline="-25000" dirty="0">
                <a:sym typeface="Symbol" panose="05050102010706020507" pitchFamily="18" charset="2"/>
              </a:rPr>
              <a:t>3</a:t>
            </a:r>
            <a:r>
              <a:rPr lang="pt-BR" altLang="pt-BR" sz="2400" dirty="0">
                <a:sym typeface="Symbol" panose="05050102010706020507" pitchFamily="18" charset="2"/>
              </a:rPr>
              <a:t> + h</a:t>
            </a:r>
          </a:p>
          <a:p>
            <a:r>
              <a:rPr lang="pt-BR" altLang="pt-BR" sz="2400" dirty="0">
                <a:sym typeface="Symbol" panose="05050102010706020507" pitchFamily="18" charset="2"/>
              </a:rPr>
              <a:t>E assim por diante...</a:t>
            </a: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r>
              <a:rPr lang="pt-BR" altLang="pt-BR" sz="2400" dirty="0">
                <a:sym typeface="Symbol" panose="05050102010706020507" pitchFamily="18" charset="2"/>
              </a:rPr>
              <a:t>Ponto médio da classe: (Li + </a:t>
            </a:r>
            <a:r>
              <a:rPr lang="pt-BR" altLang="pt-BR" sz="2400" dirty="0" err="1">
                <a:sym typeface="Symbol" panose="05050102010706020507" pitchFamily="18" charset="2"/>
              </a:rPr>
              <a:t>Ls</a:t>
            </a:r>
            <a:r>
              <a:rPr lang="pt-BR" altLang="pt-BR" sz="2400" dirty="0">
                <a:sym typeface="Symbol" panose="05050102010706020507" pitchFamily="18" charset="2"/>
              </a:rPr>
              <a:t>) / 2</a:t>
            </a:r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56684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Mais Frequências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550738"/>
              </p:ext>
            </p:extLst>
          </p:nvPr>
        </p:nvGraphicFramePr>
        <p:xfrm>
          <a:off x="1979712" y="2276872"/>
          <a:ext cx="5184576" cy="1876425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328611722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9151663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2470604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594493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>
                          <a:effectLst/>
                        </a:rPr>
                        <a:t>Classe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err="1">
                          <a:effectLst/>
                        </a:rPr>
                        <a:t>Fa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err="1">
                          <a:effectLst/>
                        </a:rPr>
                        <a:t>Fac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u="none" strike="noStrike" dirty="0" err="1">
                          <a:effectLst/>
                        </a:rPr>
                        <a:t>Fr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12377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(0, 3]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1555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1555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0,1843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8138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(3, 6]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1835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3390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0,2175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7358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(6, 9]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3095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6485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0,3669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69452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(9, 12]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1951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8436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2400" u="none" strike="noStrike" dirty="0">
                          <a:effectLst/>
                        </a:rPr>
                        <a:t>0,2313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3942220"/>
                  </a:ext>
                </a:extLst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3167481" y="4869160"/>
            <a:ext cx="2809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Frequência Absoluta</a:t>
            </a:r>
          </a:p>
          <a:p>
            <a:r>
              <a:rPr lang="pt-BR" sz="2000" dirty="0"/>
              <a:t>Frequência Acumulada</a:t>
            </a:r>
          </a:p>
          <a:p>
            <a:r>
              <a:rPr lang="pt-BR" sz="2000" dirty="0"/>
              <a:t>Frequência Relativa</a:t>
            </a:r>
          </a:p>
        </p:txBody>
      </p:sp>
      <p:pic>
        <p:nvPicPr>
          <p:cNvPr id="17410" name="Picture 2" descr="Resultado de imagem para jupyter">
            <a:extLst>
              <a:ext uri="{FF2B5EF4-FFF2-40B4-BE49-F238E27FC236}">
                <a16:creationId xmlns:a16="http://schemas.microsoft.com/office/drawing/2014/main" id="{7FF01288-8524-49D9-834D-E8E8848DC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733256"/>
            <a:ext cx="1043608" cy="10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2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m para arrows pointing to the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1" y="0"/>
            <a:ext cx="9087556" cy="690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  <a:solidFill>
            <a:srgbClr val="FFFFFF">
              <a:alpha val="60000"/>
            </a:srgbClr>
          </a:solidFill>
        </p:spPr>
        <p:txBody>
          <a:bodyPr/>
          <a:lstStyle/>
          <a:p>
            <a:pPr eaLnBrk="1" hangingPunct="1"/>
            <a:r>
              <a:rPr lang="pt-BR" altLang="pt-BR" b="1" dirty="0"/>
              <a:t>Medidas de tendência central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49842" y="2665601"/>
            <a:ext cx="2844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280FF"/>
                </a:solidFill>
              </a:rPr>
              <a:t>Uma estatística no </a:t>
            </a:r>
            <a:r>
              <a:rPr lang="pt-BR" sz="2400" b="1" dirty="0">
                <a:solidFill>
                  <a:srgbClr val="0280FF"/>
                </a:solidFill>
              </a:rPr>
              <a:t>centro</a:t>
            </a:r>
            <a:r>
              <a:rPr lang="pt-BR" sz="2400" dirty="0">
                <a:solidFill>
                  <a:srgbClr val="0280FF"/>
                </a:solidFill>
              </a:rPr>
              <a:t> do conjunto de dados útil para </a:t>
            </a:r>
            <a:r>
              <a:rPr lang="pt-BR" sz="2400" b="1" dirty="0">
                <a:solidFill>
                  <a:srgbClr val="0280FF"/>
                </a:solidFill>
              </a:rPr>
              <a:t>representa-lo</a:t>
            </a:r>
          </a:p>
        </p:txBody>
      </p:sp>
    </p:spTree>
    <p:extLst>
      <p:ext uri="{BB962C8B-B14F-4D97-AF65-F5344CB8AC3E}">
        <p14:creationId xmlns:p14="http://schemas.microsoft.com/office/powerpoint/2010/main" val="154247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altLang="pt-BR" sz="2400" dirty="0">
                <a:sym typeface="Symbol" panose="05050102010706020507" pitchFamily="18" charset="2"/>
              </a:rPr>
              <a:t>A mais importante de todas as estatísticas descritivas;</a:t>
            </a:r>
          </a:p>
          <a:p>
            <a:r>
              <a:rPr lang="pt-BR" altLang="pt-BR" sz="2400" dirty="0">
                <a:sym typeface="Symbol" panose="05050102010706020507" pitchFamily="18" charset="2"/>
              </a:rPr>
              <a:t>O ponto de equilíbrio do conjunto de dados;</a:t>
            </a: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r>
              <a:rPr lang="pt-BR" altLang="pt-BR" sz="2400" dirty="0">
                <a:sym typeface="Symbol" panose="05050102010706020507" pitchFamily="18" charset="2"/>
              </a:rPr>
              <a:t>Definição: A </a:t>
            </a:r>
            <a:r>
              <a:rPr lang="pt-BR" altLang="pt-BR" sz="2400" b="1" dirty="0">
                <a:sym typeface="Symbol" panose="05050102010706020507" pitchFamily="18" charset="2"/>
              </a:rPr>
              <a:t>média aritmética </a:t>
            </a:r>
            <a:r>
              <a:rPr lang="pt-BR" altLang="pt-BR" sz="2400" dirty="0">
                <a:sym typeface="Symbol" panose="05050102010706020507" pitchFamily="18" charset="2"/>
              </a:rPr>
              <a:t>de um conjunto de valores é o valor obtido somando-se todos eles e dividindo-se o total pelo número de valores.</a:t>
            </a:r>
            <a:endParaRPr lang="pt-BR" altLang="pt-BR" sz="2400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média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458705"/>
              </p:ext>
            </p:extLst>
          </p:nvPr>
        </p:nvGraphicFramePr>
        <p:xfrm>
          <a:off x="2111895" y="3963511"/>
          <a:ext cx="49202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021">
                  <a:extLst>
                    <a:ext uri="{9D8B030D-6E8A-4147-A177-3AD203B41FA5}">
                      <a16:colId xmlns:a16="http://schemas.microsoft.com/office/drawing/2014/main" val="1023991680"/>
                    </a:ext>
                  </a:extLst>
                </a:gridCol>
                <a:gridCol w="492021">
                  <a:extLst>
                    <a:ext uri="{9D8B030D-6E8A-4147-A177-3AD203B41FA5}">
                      <a16:colId xmlns:a16="http://schemas.microsoft.com/office/drawing/2014/main" val="164194035"/>
                    </a:ext>
                  </a:extLst>
                </a:gridCol>
                <a:gridCol w="492021">
                  <a:extLst>
                    <a:ext uri="{9D8B030D-6E8A-4147-A177-3AD203B41FA5}">
                      <a16:colId xmlns:a16="http://schemas.microsoft.com/office/drawing/2014/main" val="3355183005"/>
                    </a:ext>
                  </a:extLst>
                </a:gridCol>
                <a:gridCol w="492021">
                  <a:extLst>
                    <a:ext uri="{9D8B030D-6E8A-4147-A177-3AD203B41FA5}">
                      <a16:colId xmlns:a16="http://schemas.microsoft.com/office/drawing/2014/main" val="2739345848"/>
                    </a:ext>
                  </a:extLst>
                </a:gridCol>
                <a:gridCol w="492021">
                  <a:extLst>
                    <a:ext uri="{9D8B030D-6E8A-4147-A177-3AD203B41FA5}">
                      <a16:colId xmlns:a16="http://schemas.microsoft.com/office/drawing/2014/main" val="1934337672"/>
                    </a:ext>
                  </a:extLst>
                </a:gridCol>
                <a:gridCol w="492021">
                  <a:extLst>
                    <a:ext uri="{9D8B030D-6E8A-4147-A177-3AD203B41FA5}">
                      <a16:colId xmlns:a16="http://schemas.microsoft.com/office/drawing/2014/main" val="515113923"/>
                    </a:ext>
                  </a:extLst>
                </a:gridCol>
                <a:gridCol w="492021">
                  <a:extLst>
                    <a:ext uri="{9D8B030D-6E8A-4147-A177-3AD203B41FA5}">
                      <a16:colId xmlns:a16="http://schemas.microsoft.com/office/drawing/2014/main" val="1741554583"/>
                    </a:ext>
                  </a:extLst>
                </a:gridCol>
                <a:gridCol w="492021">
                  <a:extLst>
                    <a:ext uri="{9D8B030D-6E8A-4147-A177-3AD203B41FA5}">
                      <a16:colId xmlns:a16="http://schemas.microsoft.com/office/drawing/2014/main" val="1446092721"/>
                    </a:ext>
                  </a:extLst>
                </a:gridCol>
                <a:gridCol w="492021">
                  <a:extLst>
                    <a:ext uri="{9D8B030D-6E8A-4147-A177-3AD203B41FA5}">
                      <a16:colId xmlns:a16="http://schemas.microsoft.com/office/drawing/2014/main" val="3201997987"/>
                    </a:ext>
                  </a:extLst>
                </a:gridCol>
                <a:gridCol w="492021">
                  <a:extLst>
                    <a:ext uri="{9D8B030D-6E8A-4147-A177-3AD203B41FA5}">
                      <a16:colId xmlns:a16="http://schemas.microsoft.com/office/drawing/2014/main" val="2525770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279780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2600074" y="3573851"/>
            <a:ext cx="504056" cy="360040"/>
          </a:xfrm>
          <a:prstGeom prst="rect">
            <a:avLst/>
          </a:prstGeom>
          <a:solidFill>
            <a:srgbClr val="028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600074" y="3214538"/>
            <a:ext cx="504056" cy="360040"/>
          </a:xfrm>
          <a:prstGeom prst="rect">
            <a:avLst/>
          </a:prstGeom>
          <a:solidFill>
            <a:srgbClr val="028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533039" y="3573851"/>
            <a:ext cx="504056" cy="360040"/>
          </a:xfrm>
          <a:prstGeom prst="rect">
            <a:avLst/>
          </a:prstGeom>
          <a:solidFill>
            <a:srgbClr val="028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516105" y="3573167"/>
            <a:ext cx="504056" cy="360040"/>
          </a:xfrm>
          <a:prstGeom prst="rect">
            <a:avLst/>
          </a:prstGeom>
          <a:solidFill>
            <a:srgbClr val="0280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/>
          <p:cNvSpPr/>
          <p:nvPr/>
        </p:nvSpPr>
        <p:spPr>
          <a:xfrm rot="10800000">
            <a:off x="3981833" y="4363971"/>
            <a:ext cx="720328" cy="504056"/>
          </a:xfrm>
          <a:prstGeom prst="downArrow">
            <a:avLst>
              <a:gd name="adj1" fmla="val 50000"/>
              <a:gd name="adj2" fmla="val 10000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pt-BR" u="sng" dirty="0">
                <a:solidFill>
                  <a:schemeClr val="tx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9227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média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endParaRPr lang="pt-BR" altLang="pt-BR" sz="2400" dirty="0">
              <a:sym typeface="Symbol" panose="05050102010706020507" pitchFamily="18" charset="2"/>
            </a:endParaRP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endParaRPr lang="pt-BR" altLang="pt-BR" sz="2400" dirty="0">
              <a:sym typeface="Symbol" panose="05050102010706020507" pitchFamily="18" charset="2"/>
            </a:endParaRPr>
          </a:p>
          <a:p>
            <a:r>
              <a:rPr lang="pt-BR" altLang="pt-BR" sz="2400" dirty="0"/>
              <a:t>A mais utilizada devido ao fato de:</a:t>
            </a:r>
          </a:p>
          <a:p>
            <a:pPr lvl="1"/>
            <a:r>
              <a:rPr lang="pt-BR" altLang="pt-BR" sz="2000" dirty="0"/>
              <a:t>Ser a mais comum;</a:t>
            </a:r>
          </a:p>
          <a:p>
            <a:pPr lvl="1"/>
            <a:r>
              <a:rPr lang="pt-BR" altLang="pt-BR" sz="2000" dirty="0"/>
              <a:t>Ser facilmente compreendida;</a:t>
            </a:r>
          </a:p>
          <a:p>
            <a:pPr lvl="1"/>
            <a:r>
              <a:rPr lang="pt-BR" altLang="pt-BR" sz="2000" dirty="0"/>
              <a:t>Ser simples de calcular;</a:t>
            </a:r>
          </a:p>
          <a:p>
            <a:pPr lvl="1"/>
            <a:r>
              <a:rPr lang="pt-BR" altLang="pt-BR" sz="2000" dirty="0"/>
              <a:t>Ter boas propriedades algébricas.</a:t>
            </a:r>
          </a:p>
          <a:p>
            <a:endParaRPr lang="pt-BR" altLang="pt-BR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2020491" y="1843088"/>
          <a:ext cx="5103019" cy="2408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Equation" r:id="rId4" imgW="2260440" imgH="1066680" progId="Equation.DSMT4">
                  <p:embed/>
                </p:oleObj>
              </mc:Choice>
              <mc:Fallback>
                <p:oleObj name="Equation" r:id="rId4" imgW="2260440" imgH="1066680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491" y="1843088"/>
                        <a:ext cx="5103019" cy="2408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03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 quem são vocês?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pt-BR" altLang="pt-BR" sz="2400" dirty="0"/>
              <a:t>Já estudaram estatística?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altLang="pt-BR" sz="2400" dirty="0"/>
              <a:t>Há quanto tempo?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altLang="pt-BR" sz="2400" dirty="0"/>
              <a:t>Gostam?</a:t>
            </a:r>
          </a:p>
        </p:txBody>
      </p:sp>
      <p:pic>
        <p:nvPicPr>
          <p:cNvPr id="1026" name="Picture 2" descr="File:Uncle Sam (pointing finger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699420"/>
            <a:ext cx="3840946" cy="51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39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Propriedades algébricas da média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A soma dos desvios em relação à média é sempre nula;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 soma dos quadrados dos desvios em relação a uma constante é mínima se e somente se esta constante é igual à média;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Somando-se ou subtraindo-se uma constante dos dados, a média fica somada ou subtraída desta constante;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Multiplicando-se ou dividindo-se os dados por uma constante, a média fica multiplicada ou dividida por esta constante.</a:t>
            </a:r>
          </a:p>
        </p:txBody>
      </p:sp>
    </p:spTree>
    <p:extLst>
      <p:ext uri="{BB962C8B-B14F-4D97-AF65-F5344CB8AC3E}">
        <p14:creationId xmlns:p14="http://schemas.microsoft.com/office/powerpoint/2010/main" val="423956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mediana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A </a:t>
            </a:r>
            <a:r>
              <a:rPr lang="pt-BR" altLang="pt-BR" sz="2400" b="1" dirty="0"/>
              <a:t>mediana</a:t>
            </a:r>
            <a:r>
              <a:rPr lang="pt-BR" altLang="pt-BR" sz="2400" dirty="0"/>
              <a:t> de um conjunto de valores é o valor do meio deste conjunto quando os valores estão </a:t>
            </a:r>
            <a:r>
              <a:rPr lang="pt-BR" altLang="pt-BR" sz="2400" b="1" dirty="0"/>
              <a:t>ordenados</a:t>
            </a:r>
            <a:r>
              <a:rPr lang="pt-BR" altLang="pt-BR" sz="2400" dirty="0"/>
              <a:t>;</a:t>
            </a:r>
          </a:p>
          <a:p>
            <a:r>
              <a:rPr lang="pt-BR" altLang="pt-BR" sz="2400" dirty="0"/>
              <a:t>Divide o conjunto de dados em duas metades;</a:t>
            </a:r>
          </a:p>
          <a:p>
            <a:r>
              <a:rPr lang="pt-BR" altLang="pt-BR" sz="2400" dirty="0"/>
              <a:t>Ocupa a posição (n+1)/2 para dados </a:t>
            </a:r>
            <a:r>
              <a:rPr lang="pt-BR" altLang="pt-BR" sz="2400" b="1" dirty="0"/>
              <a:t>ordenados</a:t>
            </a:r>
            <a:r>
              <a:rPr lang="pt-BR" altLang="pt-BR" sz="2400" dirty="0"/>
              <a:t>;</a:t>
            </a:r>
          </a:p>
          <a:p>
            <a:r>
              <a:rPr lang="pt-BR" altLang="pt-BR" sz="2400" dirty="0"/>
              <a:t>Se (n+1)/2 não for inteiro, a mediana é a média dos dois dados ao redor da posição (n+1)/2</a:t>
            </a:r>
          </a:p>
          <a:p>
            <a:endParaRPr lang="pt-BR" altLang="pt-BR" sz="2400" dirty="0"/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400" dirty="0"/>
              <a:t>X = {1, 2, 3, 4, 5} </a:t>
            </a:r>
            <a:r>
              <a:rPr lang="pt-BR" altLang="pt-BR" sz="2400" dirty="0" err="1"/>
              <a:t>Md</a:t>
            </a:r>
            <a:r>
              <a:rPr lang="pt-BR" altLang="pt-BR" sz="2400" dirty="0"/>
              <a:t> = 3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400" dirty="0"/>
              <a:t>Y = {1, 2, 3, 4} </a:t>
            </a:r>
            <a:r>
              <a:rPr lang="pt-BR" altLang="pt-BR" sz="2400" dirty="0" err="1"/>
              <a:t>Md</a:t>
            </a:r>
            <a:r>
              <a:rPr lang="pt-BR" altLang="pt-BR" sz="2400" dirty="0"/>
              <a:t> = 2,5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400" dirty="0"/>
              <a:t>Z = {3, 5, 2, 7, 4, 1, 6} </a:t>
            </a:r>
            <a:r>
              <a:rPr lang="pt-BR" altLang="pt-BR" sz="2400" dirty="0" err="1"/>
              <a:t>Md</a:t>
            </a:r>
            <a:r>
              <a:rPr lang="pt-BR" altLang="pt-BR" sz="2400" dirty="0"/>
              <a:t> = 4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</p:txBody>
      </p:sp>
      <p:grpSp>
        <p:nvGrpSpPr>
          <p:cNvPr id="4" name="Grupo 14"/>
          <p:cNvGrpSpPr/>
          <p:nvPr/>
        </p:nvGrpSpPr>
        <p:grpSpPr>
          <a:xfrm>
            <a:off x="5075395" y="4653136"/>
            <a:ext cx="3571900" cy="1981628"/>
            <a:chOff x="2571736" y="4572008"/>
            <a:chExt cx="3571900" cy="1981628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981" t="29152" r="14903" b="9893"/>
            <a:stretch>
              <a:fillRect/>
            </a:stretch>
          </p:blipFill>
          <p:spPr bwMode="auto">
            <a:xfrm>
              <a:off x="2571736" y="4572008"/>
              <a:ext cx="357190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CaixaDeTexto 5"/>
            <p:cNvSpPr txBox="1"/>
            <p:nvPr/>
          </p:nvSpPr>
          <p:spPr>
            <a:xfrm>
              <a:off x="3000364" y="6215082"/>
              <a:ext cx="29290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/>
                <a:t>50% abaixo          50% acima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89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moda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altLang="pt-BR" sz="2400" dirty="0"/>
              <a:t>O valor mais frequente;</a:t>
            </a:r>
          </a:p>
          <a:p>
            <a:r>
              <a:rPr lang="pt-BR" altLang="pt-BR" sz="2400" dirty="0"/>
              <a:t>Distribuições:</a:t>
            </a:r>
          </a:p>
          <a:p>
            <a:pPr lvl="1"/>
            <a:r>
              <a:rPr lang="pt-BR" altLang="pt-BR" sz="2000" dirty="0" err="1"/>
              <a:t>Amodais</a:t>
            </a:r>
            <a:endParaRPr lang="pt-BR" altLang="pt-BR" sz="2000" dirty="0"/>
          </a:p>
          <a:p>
            <a:pPr lvl="1"/>
            <a:r>
              <a:rPr lang="pt-BR" altLang="pt-BR" sz="2000" dirty="0"/>
              <a:t>Bimodais</a:t>
            </a:r>
          </a:p>
          <a:p>
            <a:pPr lvl="1"/>
            <a:r>
              <a:rPr lang="pt-BR" altLang="pt-BR" sz="2000" dirty="0"/>
              <a:t>Multimodais</a:t>
            </a:r>
          </a:p>
          <a:p>
            <a:endParaRPr lang="pt-BR" altLang="pt-BR" sz="24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pt-BR" altLang="pt-BR" sz="2400" dirty="0"/>
              <a:t>X = {1, 2, 3, 4, 4, 4, 5, 6, 7, 7, 8}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pt-BR" altLang="pt-BR" sz="2400" dirty="0" err="1"/>
              <a:t>Mo</a:t>
            </a:r>
            <a:r>
              <a:rPr lang="pt-BR" altLang="pt-BR" sz="2400" dirty="0"/>
              <a:t> = 4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pt-BR" altLang="pt-BR" sz="2400" dirty="0"/>
              <a:t>Y = {1, 2, 3, 4, 4, 4, 5, 6, 7, 7, 7, 8}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pt-BR" altLang="pt-BR" sz="2400" dirty="0" err="1"/>
              <a:t>Mo</a:t>
            </a:r>
            <a:r>
              <a:rPr lang="pt-BR" altLang="pt-BR" sz="2400" dirty="0"/>
              <a:t> = {4, 7}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481" t="23127" r="32692" b="6026"/>
          <a:stretch>
            <a:fillRect/>
          </a:stretch>
        </p:blipFill>
        <p:spPr bwMode="auto">
          <a:xfrm>
            <a:off x="6816147" y="2181415"/>
            <a:ext cx="2071702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181415"/>
            <a:ext cx="2095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4248" y="2181415"/>
            <a:ext cx="2095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248" y="2181415"/>
            <a:ext cx="2095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3686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4" name="Rectangle 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9144000" cy="2615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 descr="Resultado de imagem para mean median mode on asymmetric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62" y="481345"/>
            <a:ext cx="7679052" cy="345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0258" y="4502331"/>
            <a:ext cx="8074058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70000"/>
              </a:lnSpc>
            </a:pPr>
            <a:r>
              <a:rPr lang="en-US" altLang="pt-BR" sz="4700" b="1">
                <a:solidFill>
                  <a:schemeClr val="tx1"/>
                </a:solidFill>
              </a:rPr>
              <a:t>Relação entre as medidas de tendência central</a:t>
            </a:r>
          </a:p>
        </p:txBody>
      </p:sp>
      <p:pic>
        <p:nvPicPr>
          <p:cNvPr id="7" name="Picture 2" descr="Resultado de imagem para jupyter">
            <a:extLst>
              <a:ext uri="{FF2B5EF4-FFF2-40B4-BE49-F238E27FC236}">
                <a16:creationId xmlns:a16="http://schemas.microsoft.com/office/drawing/2014/main" id="{DCC5D77E-EB85-4FC6-99DA-C7EB5E39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733256"/>
            <a:ext cx="1043608" cy="10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 para uma tabela de frequências?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365333"/>
              </p:ext>
            </p:extLst>
          </p:nvPr>
        </p:nvGraphicFramePr>
        <p:xfrm>
          <a:off x="899592" y="2348880"/>
          <a:ext cx="190563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018">
                  <a:extLst>
                    <a:ext uri="{9D8B030D-6E8A-4147-A177-3AD203B41FA5}">
                      <a16:colId xmlns:a16="http://schemas.microsoft.com/office/drawing/2014/main" val="1849173521"/>
                    </a:ext>
                  </a:extLst>
                </a:gridCol>
                <a:gridCol w="622618">
                  <a:extLst>
                    <a:ext uri="{9D8B030D-6E8A-4147-A177-3AD203B41FA5}">
                      <a16:colId xmlns:a16="http://schemas.microsoft.com/office/drawing/2014/main" val="1986220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>
                          <a:solidFill>
                            <a:schemeClr val="tx1"/>
                          </a:solidFill>
                        </a:rPr>
                        <a:t>Fa</a:t>
                      </a:r>
                      <a:endParaRPr lang="pt-BR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7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[0;</a:t>
                      </a:r>
                      <a:r>
                        <a:rPr lang="pt-BR" sz="2400" baseline="0" dirty="0"/>
                        <a:t> 4[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813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[4; 8[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[8;</a:t>
                      </a:r>
                      <a:r>
                        <a:rPr lang="pt-BR" sz="2400" baseline="0" dirty="0"/>
                        <a:t> 12[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9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[12; 16[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430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[16; 20[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56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[20;</a:t>
                      </a:r>
                      <a:r>
                        <a:rPr lang="pt-BR" sz="2400" baseline="0" dirty="0"/>
                        <a:t> 24[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802674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086976"/>
              </p:ext>
            </p:extLst>
          </p:nvPr>
        </p:nvGraphicFramePr>
        <p:xfrm>
          <a:off x="6012160" y="2577480"/>
          <a:ext cx="22961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542">
                  <a:extLst>
                    <a:ext uri="{9D8B030D-6E8A-4147-A177-3AD203B41FA5}">
                      <a16:colId xmlns:a16="http://schemas.microsoft.com/office/drawing/2014/main" val="1849173521"/>
                    </a:ext>
                  </a:extLst>
                </a:gridCol>
                <a:gridCol w="622618">
                  <a:extLst>
                    <a:ext uri="{9D8B030D-6E8A-4147-A177-3AD203B41FA5}">
                      <a16:colId xmlns:a16="http://schemas.microsoft.com/office/drawing/2014/main" val="1986220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err="1">
                          <a:solidFill>
                            <a:schemeClr val="tx1"/>
                          </a:solidFill>
                        </a:rPr>
                        <a:t>Fa</a:t>
                      </a:r>
                      <a:endParaRPr lang="pt-BR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973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Azul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813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Amarelo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33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Preto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99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Verde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430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sz="2400" dirty="0"/>
                        <a:t>Cinza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562330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2986446" y="3625914"/>
            <a:ext cx="3171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Média: Média ponderada</a:t>
            </a:r>
          </a:p>
          <a:p>
            <a:r>
              <a:rPr lang="pt-BR" dirty="0"/>
              <a:t>Moda: As classes modais</a:t>
            </a:r>
          </a:p>
        </p:txBody>
      </p:sp>
    </p:spTree>
    <p:extLst>
      <p:ext uri="{BB962C8B-B14F-4D97-AF65-F5344CB8AC3E}">
        <p14:creationId xmlns:p14="http://schemas.microsoft.com/office/powerpoint/2010/main" val="26089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Calcule as estatísticas abaixo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2276872"/>
            <a:ext cx="7772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	A	B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	56	33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	56	42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	57	48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	58	52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	61	57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	63	67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	63	67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X</a:t>
            </a:r>
            <a:r>
              <a:rPr lang="pt-BR" altLang="pt-BR" sz="2400" baseline="-25000" dirty="0"/>
              <a:t>A</a:t>
            </a:r>
            <a:r>
              <a:rPr lang="pt-BR" altLang="pt-BR" sz="2400" dirty="0"/>
              <a:t> = ?	67	77	X</a:t>
            </a:r>
            <a:r>
              <a:rPr lang="pt-BR" altLang="pt-BR" sz="2400" baseline="-25000" dirty="0"/>
              <a:t>B</a:t>
            </a:r>
            <a:r>
              <a:rPr lang="pt-BR" altLang="pt-BR" sz="2400" dirty="0"/>
              <a:t> = ?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</a:t>
            </a:r>
            <a:r>
              <a:rPr lang="pt-BR" altLang="pt-BR" sz="2400" dirty="0" err="1"/>
              <a:t>Md</a:t>
            </a:r>
            <a:r>
              <a:rPr lang="pt-BR" altLang="pt-BR" sz="2400" baseline="-25000" dirty="0" err="1"/>
              <a:t>A</a:t>
            </a:r>
            <a:r>
              <a:rPr lang="pt-BR" altLang="pt-BR" sz="2400" dirty="0"/>
              <a:t> = ?	67	82	</a:t>
            </a:r>
            <a:r>
              <a:rPr lang="pt-BR" altLang="pt-BR" sz="2400" dirty="0" err="1"/>
              <a:t>Md</a:t>
            </a:r>
            <a:r>
              <a:rPr lang="pt-BR" altLang="pt-BR" sz="2400" baseline="-25000" dirty="0" err="1"/>
              <a:t>B</a:t>
            </a:r>
            <a:r>
              <a:rPr lang="pt-BR" altLang="pt-BR" sz="2400" dirty="0"/>
              <a:t> = ?</a:t>
            </a: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tabLst>
                <a:tab pos="1719263" algn="r"/>
                <a:tab pos="2381250" algn="ctr"/>
                <a:tab pos="4948238" algn="ctr"/>
              </a:tabLst>
            </a:pPr>
            <a:r>
              <a:rPr lang="pt-BR" altLang="pt-BR" sz="2400" dirty="0"/>
              <a:t>	</a:t>
            </a:r>
            <a:r>
              <a:rPr lang="pt-BR" altLang="pt-BR" sz="2400" dirty="0" err="1"/>
              <a:t>Mo</a:t>
            </a:r>
            <a:r>
              <a:rPr lang="pt-BR" altLang="pt-BR" sz="2400" baseline="-25000" dirty="0" err="1"/>
              <a:t>A</a:t>
            </a:r>
            <a:r>
              <a:rPr lang="pt-BR" altLang="pt-BR" sz="2400" dirty="0"/>
              <a:t> = ?	67	90	</a:t>
            </a:r>
            <a:r>
              <a:rPr lang="pt-BR" altLang="pt-BR" sz="2400" dirty="0" err="1"/>
              <a:t>Mo</a:t>
            </a:r>
            <a:r>
              <a:rPr lang="pt-BR" altLang="pt-BR" sz="2400" baseline="-25000" dirty="0" err="1"/>
              <a:t>B</a:t>
            </a:r>
            <a:r>
              <a:rPr lang="pt-BR" altLang="pt-BR" sz="2400" dirty="0"/>
              <a:t> = ?</a:t>
            </a:r>
          </a:p>
        </p:txBody>
      </p:sp>
    </p:spTree>
    <p:extLst>
      <p:ext uri="{BB962C8B-B14F-4D97-AF65-F5344CB8AC3E}">
        <p14:creationId xmlns:p14="http://schemas.microsoft.com/office/powerpoint/2010/main" val="11951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#</a:t>
            </a:r>
            <a:r>
              <a:rPr lang="pt-BR" altLang="pt-BR" b="1" dirty="0" err="1"/>
              <a:t>podearnaldo</a:t>
            </a:r>
            <a:r>
              <a:rPr lang="pt-BR" altLang="pt-BR" b="1" dirty="0"/>
              <a:t> #</a:t>
            </a:r>
            <a:r>
              <a:rPr lang="pt-BR" altLang="pt-BR" b="1" dirty="0" err="1"/>
              <a:t>comofaz</a:t>
            </a:r>
            <a:endParaRPr lang="pt-BR" altLang="pt-BR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670553"/>
            <a:ext cx="3923928" cy="5200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aixaDeTexto 1"/>
          <p:cNvSpPr txBox="1"/>
          <p:nvPr/>
        </p:nvSpPr>
        <p:spPr>
          <a:xfrm>
            <a:off x="971600" y="2132856"/>
            <a:ext cx="31683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hiller" panose="04020404031007020602" pitchFamily="82" charset="0"/>
              </a:rPr>
              <a:t>Se os dados são diferentes, como as estatísticas são iguais?</a:t>
            </a:r>
          </a:p>
        </p:txBody>
      </p:sp>
    </p:spTree>
    <p:extLst>
      <p:ext uri="{BB962C8B-B14F-4D97-AF65-F5344CB8AC3E}">
        <p14:creationId xmlns:p14="http://schemas.microsoft.com/office/powerpoint/2010/main" val="32746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Pode sim!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27584" y="2360280"/>
            <a:ext cx="3888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Curlz MT" panose="04040404050702020202" pitchFamily="82" charset="0"/>
              </a:rPr>
              <a:t>As medidas de posição não contam toda a história!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36096" y="1295757"/>
            <a:ext cx="3701270" cy="5545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2681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31746" r="2380" b="30159"/>
          <a:stretch>
            <a:fillRect/>
          </a:stretch>
        </p:blipFill>
        <p:spPr>
          <a:xfrm>
            <a:off x="152400" y="2436813"/>
            <a:ext cx="8763000" cy="2311400"/>
          </a:xfrm>
          <a:noFill/>
          <a:ln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5288" y="908050"/>
            <a:ext cx="8229600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/>
              <a:t>Qual a diferença entre A e B?</a:t>
            </a:r>
          </a:p>
        </p:txBody>
      </p:sp>
    </p:spTree>
    <p:extLst>
      <p:ext uri="{BB962C8B-B14F-4D97-AF65-F5344CB8AC3E}">
        <p14:creationId xmlns:p14="http://schemas.microsoft.com/office/powerpoint/2010/main" val="2501609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5288" y="908050"/>
            <a:ext cx="8229600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/>
              <a:t>Medidas de variação</a:t>
            </a:r>
          </a:p>
        </p:txBody>
      </p:sp>
      <p:pic>
        <p:nvPicPr>
          <p:cNvPr id="11266" name="Picture 2" descr="Resultado de imagem para arrows pointing away from each oth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87" y="2073920"/>
            <a:ext cx="4698826" cy="46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341629" y="1843088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065554" y="2636912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quanto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647761" y="4192499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6065554" y="5748086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dados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316962" y="6418427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868602" y="574808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afastam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928113" y="41925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do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107449" y="2636911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centro</a:t>
            </a:r>
          </a:p>
        </p:txBody>
      </p:sp>
    </p:spTree>
    <p:extLst>
      <p:ext uri="{BB962C8B-B14F-4D97-AF65-F5344CB8AC3E}">
        <p14:creationId xmlns:p14="http://schemas.microsoft.com/office/powerpoint/2010/main" val="375031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Programação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Introdução</a:t>
            </a:r>
          </a:p>
          <a:p>
            <a:pPr lvl="1"/>
            <a:r>
              <a:rPr lang="pt-BR" sz="2000" dirty="0"/>
              <a:t>A importância da Estatística para o cidadão comum</a:t>
            </a:r>
          </a:p>
          <a:p>
            <a:pPr lvl="1"/>
            <a:r>
              <a:rPr lang="pt-BR" sz="2000" dirty="0"/>
              <a:t>A importância da Estatística para o Cientista de Dados</a:t>
            </a:r>
          </a:p>
          <a:p>
            <a:pPr lvl="1"/>
            <a:r>
              <a:rPr lang="pt-BR" sz="2000" dirty="0"/>
              <a:t>Natureza dos dados</a:t>
            </a:r>
          </a:p>
          <a:p>
            <a:pPr lvl="1"/>
            <a:r>
              <a:rPr lang="pt-BR" sz="2000" dirty="0"/>
              <a:t>Amostragem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Estatística Descritiva</a:t>
            </a:r>
          </a:p>
          <a:p>
            <a:pPr lvl="1"/>
            <a:r>
              <a:rPr lang="pt-BR" sz="2000" dirty="0"/>
              <a:t>Resumo de dados com tabelas de frequências</a:t>
            </a:r>
          </a:p>
          <a:p>
            <a:pPr lvl="1"/>
            <a:r>
              <a:rPr lang="pt-BR" sz="2000" dirty="0"/>
              <a:t>Medidas de tendência central</a:t>
            </a:r>
          </a:p>
          <a:p>
            <a:pPr lvl="1"/>
            <a:r>
              <a:rPr lang="pt-BR" sz="2000" dirty="0"/>
              <a:t>Medidas de variação</a:t>
            </a:r>
          </a:p>
          <a:p>
            <a:pPr lvl="1"/>
            <a:r>
              <a:rPr lang="pt-BR" sz="2000" dirty="0"/>
              <a:t>Medidas de posição</a:t>
            </a:r>
          </a:p>
          <a:p>
            <a:pPr lvl="1"/>
            <a:r>
              <a:rPr lang="pt-BR" sz="2000" dirty="0"/>
              <a:t>Correlação</a:t>
            </a:r>
          </a:p>
          <a:p>
            <a:pPr lvl="1"/>
            <a:r>
              <a:rPr lang="pt-BR" sz="2000" dirty="0"/>
              <a:t>Representações gráficas</a:t>
            </a:r>
          </a:p>
        </p:txBody>
      </p:sp>
    </p:spTree>
    <p:extLst>
      <p:ext uri="{BB962C8B-B14F-4D97-AF65-F5344CB8AC3E}">
        <p14:creationId xmlns:p14="http://schemas.microsoft.com/office/powerpoint/2010/main" val="17568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amplitude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altLang="pt-BR" sz="2400" dirty="0"/>
              <a:t>A distância entre os extremos</a:t>
            </a:r>
          </a:p>
          <a:p>
            <a:r>
              <a:rPr lang="pt-BR" altLang="pt-BR" sz="2400" dirty="0"/>
              <a:t>A diferença entre o maior e o menor valores</a:t>
            </a:r>
          </a:p>
          <a:p>
            <a:pPr marL="0" indent="0" algn="ctr">
              <a:buNone/>
            </a:pPr>
            <a:r>
              <a:rPr lang="pt-BR" altLang="pt-BR" sz="2400" b="1" dirty="0"/>
              <a:t>R = </a:t>
            </a:r>
            <a:r>
              <a:rPr lang="pt-BR" altLang="pt-BR" sz="2400" b="1" dirty="0" err="1"/>
              <a:t>X</a:t>
            </a:r>
            <a:r>
              <a:rPr lang="pt-BR" altLang="pt-BR" sz="2400" b="1" baseline="-25000" dirty="0" err="1"/>
              <a:t>max</a:t>
            </a:r>
            <a:r>
              <a:rPr lang="pt-BR" altLang="pt-BR" sz="2400" b="1" dirty="0"/>
              <a:t> - </a:t>
            </a:r>
            <a:r>
              <a:rPr lang="pt-BR" altLang="pt-BR" sz="2400" b="1" dirty="0" err="1"/>
              <a:t>X</a:t>
            </a:r>
            <a:r>
              <a:rPr lang="pt-BR" altLang="pt-BR" sz="2400" b="1" baseline="-25000" dirty="0" err="1"/>
              <a:t>min</a:t>
            </a:r>
            <a:endParaRPr lang="pt-BR" altLang="pt-BR" sz="2000" b="1" dirty="0"/>
          </a:p>
          <a:p>
            <a:endParaRPr lang="pt-BR" altLang="pt-BR" sz="2400" dirty="0"/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400" dirty="0"/>
              <a:t>X = {1, 3, 5, 2, 5, 8, 2, 8, 5, 7}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400" dirty="0" err="1"/>
              <a:t>R</a:t>
            </a:r>
            <a:r>
              <a:rPr lang="pt-BR" altLang="pt-BR" sz="2400" baseline="-25000" dirty="0" err="1"/>
              <a:t>x</a:t>
            </a:r>
            <a:r>
              <a:rPr lang="pt-BR" altLang="pt-BR" sz="2400" dirty="0"/>
              <a:t> = 7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400" dirty="0"/>
              <a:t>Y = {10, 21, 32, 14, 24}</a:t>
            </a:r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400" dirty="0" err="1"/>
              <a:t>R</a:t>
            </a:r>
            <a:r>
              <a:rPr lang="pt-BR" altLang="pt-BR" sz="2400" baseline="-25000" dirty="0" err="1"/>
              <a:t>y</a:t>
            </a:r>
            <a:r>
              <a:rPr lang="pt-BR" altLang="pt-BR" sz="2400" dirty="0"/>
              <a:t> = 22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675"/>
          <a:stretch>
            <a:fillRect/>
          </a:stretch>
        </p:blipFill>
        <p:spPr bwMode="auto">
          <a:xfrm>
            <a:off x="4503457" y="3789040"/>
            <a:ext cx="4640543" cy="292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7329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O desvio padrão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 marL="384175" indent="-384175"/>
            <a:r>
              <a:rPr lang="pt-BR" altLang="pt-BR" sz="2400" dirty="0"/>
              <a:t>O quanto os dados se afastam de sua média;</a:t>
            </a:r>
          </a:p>
          <a:p>
            <a:pPr marL="384175" indent="-384175"/>
            <a:r>
              <a:rPr lang="pt-BR" altLang="pt-BR" sz="2400" dirty="0"/>
              <a:t>É um valor mínimo de desvio;</a:t>
            </a:r>
          </a:p>
          <a:p>
            <a:pPr marL="384175" indent="-384175"/>
            <a:r>
              <a:rPr lang="pt-BR" altLang="pt-BR" sz="2400" dirty="0"/>
              <a:t>Se somarmos ou subtrairmos uma constante aos dados, o desvio não muda</a:t>
            </a:r>
          </a:p>
          <a:p>
            <a:pPr marL="384175" indent="-384175"/>
            <a:r>
              <a:rPr lang="pt-BR" altLang="pt-BR" sz="2400" dirty="0"/>
              <a:t>Se multiplicarmos ou dividirmos os dados por uma constante, o desvio fica multiplicado ou dividido pela constante;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822660"/>
              </p:ext>
            </p:extLst>
          </p:nvPr>
        </p:nvGraphicFramePr>
        <p:xfrm>
          <a:off x="3279127" y="4941168"/>
          <a:ext cx="2585747" cy="1414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7" name="Equation" r:id="rId4" imgW="1206360" imgH="660240" progId="Equation.DSMT4">
                  <p:embed/>
                </p:oleObj>
              </mc:Choice>
              <mc:Fallback>
                <p:oleObj name="Equation" r:id="rId4" imgW="1206360" imgH="660240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9127" y="4941168"/>
                        <a:ext cx="2585747" cy="14149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-11542" y="6488668"/>
            <a:ext cx="814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Nota de rodapé: A variância é o desvio padrão ao quadrado e seu símbolo é s²</a:t>
            </a:r>
          </a:p>
        </p:txBody>
      </p:sp>
    </p:spTree>
    <p:extLst>
      <p:ext uri="{BB962C8B-B14F-4D97-AF65-F5344CB8AC3E}">
        <p14:creationId xmlns:p14="http://schemas.microsoft.com/office/powerpoint/2010/main" val="142747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/>
              <a:t>Entendendo s e R</a:t>
            </a:r>
            <a:endParaRPr lang="pt-BR" alt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92" y="2132856"/>
            <a:ext cx="8064894" cy="4080866"/>
          </a:xfrm>
          <a:prstGeom prst="rect">
            <a:avLst/>
          </a:prstGeom>
        </p:spPr>
      </p:pic>
      <p:pic>
        <p:nvPicPr>
          <p:cNvPr id="4" name="Picture 2" descr="Resultado de imagem para jupyter">
            <a:extLst>
              <a:ext uri="{FF2B5EF4-FFF2-40B4-BE49-F238E27FC236}">
                <a16:creationId xmlns:a16="http://schemas.microsoft.com/office/drawing/2014/main" id="{ADD3B62C-6EB5-4B44-AE3F-1F3EC56D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733256"/>
            <a:ext cx="1043608" cy="10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2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5288" y="908050"/>
            <a:ext cx="8229600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/>
              <a:t>Medidas de posição</a:t>
            </a:r>
          </a:p>
        </p:txBody>
      </p:sp>
      <p:pic>
        <p:nvPicPr>
          <p:cNvPr id="11268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01" y="2060848"/>
            <a:ext cx="6848599" cy="45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293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As separatrizes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Quartis: Dividem os dados em quatro partes iguais</a:t>
            </a:r>
          </a:p>
          <a:p>
            <a:r>
              <a:rPr lang="pt-BR" sz="2400" dirty="0" err="1"/>
              <a:t>Decis</a:t>
            </a:r>
            <a:r>
              <a:rPr lang="pt-BR" sz="2400" dirty="0"/>
              <a:t>: Dividem os dados em dez partes iguais</a:t>
            </a:r>
          </a:p>
          <a:p>
            <a:r>
              <a:rPr lang="pt-BR" sz="2400" dirty="0"/>
              <a:t>Percentis: Dividem os dados em cem partes iguais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99778" y="4249730"/>
            <a:ext cx="3925110" cy="18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7623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As separatrizes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552830"/>
              </p:ext>
            </p:extLst>
          </p:nvPr>
        </p:nvGraphicFramePr>
        <p:xfrm>
          <a:off x="4860032" y="1872874"/>
          <a:ext cx="402590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1180">
                  <a:extLst>
                    <a:ext uri="{9D8B030D-6E8A-4147-A177-3AD203B41FA5}">
                      <a16:colId xmlns:a16="http://schemas.microsoft.com/office/drawing/2014/main" val="2995102989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1467341417"/>
                    </a:ext>
                  </a:extLst>
                </a:gridCol>
                <a:gridCol w="652780">
                  <a:extLst>
                    <a:ext uri="{9D8B030D-6E8A-4147-A177-3AD203B41FA5}">
                      <a16:colId xmlns:a16="http://schemas.microsoft.com/office/drawing/2014/main" val="160325472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13439870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734129173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36329159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92274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427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73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254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09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05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57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63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36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00048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4836193" y="2204864"/>
            <a:ext cx="576064" cy="4320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orma Livre: Forma 5"/>
          <p:cNvSpPr/>
          <p:nvPr/>
        </p:nvSpPr>
        <p:spPr>
          <a:xfrm>
            <a:off x="2991173" y="1828800"/>
            <a:ext cx="1859796" cy="567993"/>
          </a:xfrm>
          <a:custGeom>
            <a:avLst/>
            <a:gdLst>
              <a:gd name="connsiteX0" fmla="*/ 1859796 w 1859796"/>
              <a:gd name="connsiteY0" fmla="*/ 557939 h 567993"/>
              <a:gd name="connsiteX1" fmla="*/ 1053885 w 1859796"/>
              <a:gd name="connsiteY1" fmla="*/ 511444 h 567993"/>
              <a:gd name="connsiteX2" fmla="*/ 1549830 w 1859796"/>
              <a:gd name="connsiteY2" fmla="*/ 123986 h 567993"/>
              <a:gd name="connsiteX3" fmla="*/ 0 w 1859796"/>
              <a:gd name="connsiteY3" fmla="*/ 0 h 56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9796" h="567993">
                <a:moveTo>
                  <a:pt x="1859796" y="557939"/>
                </a:moveTo>
                <a:cubicBezTo>
                  <a:pt x="1482671" y="570854"/>
                  <a:pt x="1105546" y="583770"/>
                  <a:pt x="1053885" y="511444"/>
                </a:cubicBezTo>
                <a:cubicBezTo>
                  <a:pt x="1002224" y="439118"/>
                  <a:pt x="1725477" y="209227"/>
                  <a:pt x="1549830" y="123986"/>
                </a:cubicBezTo>
                <a:cubicBezTo>
                  <a:pt x="1374183" y="38745"/>
                  <a:pt x="687091" y="19372"/>
                  <a:pt x="0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623491" y="1642041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Mediana</a:t>
            </a:r>
          </a:p>
        </p:txBody>
      </p:sp>
      <p:sp>
        <p:nvSpPr>
          <p:cNvPr id="8" name="Retângulo 7"/>
          <p:cNvSpPr/>
          <p:nvPr/>
        </p:nvSpPr>
        <p:spPr>
          <a:xfrm>
            <a:off x="333333" y="2290465"/>
            <a:ext cx="38190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dirty="0"/>
              <a:t>Ocupa a posição (n+1)/2 para dados ordenados;</a:t>
            </a:r>
          </a:p>
          <a:p>
            <a:endParaRPr lang="pt-BR" altLang="pt-BR" dirty="0"/>
          </a:p>
          <a:p>
            <a:r>
              <a:rPr lang="pt-BR" altLang="pt-BR" dirty="0"/>
              <a:t>Se (n+1)/2 não for inteiro, a mediana é a média dos dois dados ao redor da posição (n+1)/2</a:t>
            </a:r>
          </a:p>
        </p:txBody>
      </p:sp>
      <p:sp>
        <p:nvSpPr>
          <p:cNvPr id="9" name="Chave Esquerda 8"/>
          <p:cNvSpPr/>
          <p:nvPr/>
        </p:nvSpPr>
        <p:spPr>
          <a:xfrm rot="16200000">
            <a:off x="1967441" y="2558632"/>
            <a:ext cx="378621" cy="3528640"/>
          </a:xfrm>
          <a:prstGeom prst="leftBrace">
            <a:avLst>
              <a:gd name="adj1" fmla="val 29856"/>
              <a:gd name="adj2" fmla="val 50000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11560" y="4869160"/>
                <a:ext cx="2909899" cy="955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869160"/>
                <a:ext cx="2909899" cy="955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: Forma 10"/>
          <p:cNvSpPr/>
          <p:nvPr/>
        </p:nvSpPr>
        <p:spPr>
          <a:xfrm>
            <a:off x="240883" y="5672380"/>
            <a:ext cx="952486" cy="790413"/>
          </a:xfrm>
          <a:custGeom>
            <a:avLst/>
            <a:gdLst>
              <a:gd name="connsiteX0" fmla="*/ 596025 w 952486"/>
              <a:gd name="connsiteY0" fmla="*/ 0 h 790413"/>
              <a:gd name="connsiteX1" fmla="*/ 7090 w 952486"/>
              <a:gd name="connsiteY1" fmla="*/ 542440 h 790413"/>
              <a:gd name="connsiteX2" fmla="*/ 952486 w 952486"/>
              <a:gd name="connsiteY2" fmla="*/ 790413 h 79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486" h="790413">
                <a:moveTo>
                  <a:pt x="596025" y="0"/>
                </a:moveTo>
                <a:cubicBezTo>
                  <a:pt x="271852" y="205352"/>
                  <a:pt x="-52320" y="410705"/>
                  <a:pt x="7090" y="542440"/>
                </a:cubicBezTo>
                <a:cubicBezTo>
                  <a:pt x="66500" y="674175"/>
                  <a:pt x="509493" y="732294"/>
                  <a:pt x="952486" y="79041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345677" y="6139627"/>
            <a:ext cx="459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 </a:t>
            </a:r>
            <a:r>
              <a:rPr lang="pt-BR" i="1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</a:t>
            </a:r>
            <a:r>
              <a:rPr lang="pt-BR" i="1" baseline="-25000" dirty="0" err="1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pt-BR" dirty="0"/>
              <a:t> não for inteiro, será a média dos dois dados ao redor da posição calculada</a:t>
            </a:r>
          </a:p>
        </p:txBody>
      </p:sp>
    </p:spTree>
    <p:extLst>
      <p:ext uri="{BB962C8B-B14F-4D97-AF65-F5344CB8AC3E}">
        <p14:creationId xmlns:p14="http://schemas.microsoft.com/office/powerpoint/2010/main" val="5308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Estatística Descritiva: Resumo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4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i="1" dirty="0"/>
              <a:t>Score</a:t>
            </a:r>
            <a:r>
              <a:rPr lang="pt-BR" altLang="pt-BR" b="1" dirty="0"/>
              <a:t> z</a:t>
            </a:r>
            <a:endParaRPr lang="pt-BR" altLang="pt-BR" b="1" i="1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A média de QI é 100</a:t>
            </a:r>
          </a:p>
          <a:p>
            <a:r>
              <a:rPr lang="pt-BR" sz="2400" dirty="0"/>
              <a:t>Quão comum é um QI de 104?</a:t>
            </a:r>
          </a:p>
          <a:p>
            <a:r>
              <a:rPr lang="pt-BR" sz="2400" dirty="0"/>
              <a:t>E um QI de 160?</a:t>
            </a:r>
          </a:p>
          <a:p>
            <a:r>
              <a:rPr lang="pt-BR" sz="2400" dirty="0"/>
              <a:t>Isso nos sugere que a distância em relação à média é um indicativo de quão raro é um valor.</a:t>
            </a:r>
          </a:p>
          <a:p>
            <a:r>
              <a:rPr lang="pt-BR" sz="2400" dirty="0"/>
              <a:t>Mas uma diferença de 4 no QI é quase irrelevante,  diferentemente de uma diferença de 4 em uma nota de prova numa escala de 0 a 10!</a:t>
            </a:r>
          </a:p>
          <a:p>
            <a:r>
              <a:rPr lang="pt-BR" sz="2400" dirty="0"/>
              <a:t>Precisamos ter uma medida de distância independente da escala.</a:t>
            </a:r>
          </a:p>
        </p:txBody>
      </p:sp>
    </p:spTree>
    <p:extLst>
      <p:ext uri="{BB962C8B-B14F-4D97-AF65-F5344CB8AC3E}">
        <p14:creationId xmlns:p14="http://schemas.microsoft.com/office/powerpoint/2010/main" val="10458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i="1" dirty="0"/>
              <a:t>Score </a:t>
            </a:r>
            <a:r>
              <a:rPr lang="pt-BR" altLang="pt-BR" b="1" dirty="0"/>
              <a:t>z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3104927"/>
            <a:ext cx="8229600" cy="2987898"/>
          </a:xfrm>
        </p:spPr>
        <p:txBody>
          <a:bodyPr/>
          <a:lstStyle/>
          <a:p>
            <a:r>
              <a:rPr lang="pt-BR" altLang="pt-BR" sz="2400" dirty="0"/>
              <a:t>É a resposta que esperamos!</a:t>
            </a:r>
          </a:p>
          <a:p>
            <a:r>
              <a:rPr lang="pt-BR" altLang="pt-BR" sz="2400" dirty="0"/>
              <a:t>O </a:t>
            </a:r>
            <a:r>
              <a:rPr lang="pt-BR" altLang="pt-BR" sz="2400" i="1" dirty="0"/>
              <a:t>score</a:t>
            </a:r>
            <a:r>
              <a:rPr lang="pt-BR" altLang="pt-BR" sz="2400" dirty="0"/>
              <a:t> z padroniza os dados deixando-os independentes da escala;</a:t>
            </a:r>
          </a:p>
          <a:p>
            <a:r>
              <a:rPr lang="pt-BR" altLang="pt-BR" sz="2400" dirty="0"/>
              <a:t>Indica a posição do dado comparando sua distância em relação à média e termos do número de desvios padrão;</a:t>
            </a:r>
          </a:p>
          <a:p>
            <a:endParaRPr lang="pt-BR" altLang="pt-BR" sz="2400" dirty="0"/>
          </a:p>
          <a:p>
            <a:r>
              <a:rPr lang="pt-BR" altLang="pt-BR" sz="2400" b="1" dirty="0"/>
              <a:t>Alguns modelos de Machine Learning pedem dados na mesma escala. O </a:t>
            </a:r>
            <a:r>
              <a:rPr lang="pt-BR" altLang="pt-BR" sz="2400" b="1" i="1" dirty="0"/>
              <a:t>score</a:t>
            </a:r>
            <a:r>
              <a:rPr lang="pt-BR" altLang="pt-BR" sz="2400" b="1" dirty="0"/>
              <a:t> z pode ser a solução!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862767" y="2132856"/>
                <a:ext cx="1418465" cy="6823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67" y="2132856"/>
                <a:ext cx="1418465" cy="6823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58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4795" y="1419587"/>
            <a:ext cx="3449573" cy="344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i="1" dirty="0"/>
              <a:t>Score</a:t>
            </a:r>
            <a:r>
              <a:rPr lang="pt-BR" altLang="pt-BR" b="1" dirty="0"/>
              <a:t> z: encontrando dados raros</a:t>
            </a:r>
            <a:endParaRPr lang="pt-BR" altLang="pt-BR" b="1" i="1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5256584" cy="3887787"/>
          </a:xfrm>
        </p:spPr>
        <p:txBody>
          <a:bodyPr/>
          <a:lstStyle/>
          <a:p>
            <a:r>
              <a:rPr lang="pt-BR" sz="2400" dirty="0"/>
              <a:t>José servia à marinha e se encontrou com a esposa em um dia de folga.</a:t>
            </a:r>
          </a:p>
          <a:p>
            <a:r>
              <a:rPr lang="pt-BR" sz="2400" dirty="0"/>
              <a:t>282 dias depois nasceu seu filho...</a:t>
            </a:r>
          </a:p>
          <a:p>
            <a:r>
              <a:rPr lang="pt-BR" sz="2400" dirty="0"/>
              <a:t>O período médio de gestação é de 268 dias com desvio padrão de 10 dias...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25284" y="3573016"/>
            <a:ext cx="2197995" cy="329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ixaDeTexto 1"/>
          <p:cNvSpPr txBox="1"/>
          <p:nvPr/>
        </p:nvSpPr>
        <p:spPr>
          <a:xfrm>
            <a:off x="611560" y="5280390"/>
            <a:ext cx="4613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E AGORA JOSÉ?</a:t>
            </a:r>
          </a:p>
        </p:txBody>
      </p:sp>
    </p:spTree>
    <p:extLst>
      <p:ext uri="{BB962C8B-B14F-4D97-AF65-F5344CB8AC3E}">
        <p14:creationId xmlns:p14="http://schemas.microsoft.com/office/powerpoint/2010/main" val="21823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Programação (cont.)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pt-BR" sz="2400" dirty="0"/>
              <a:t>Probabilidade</a:t>
            </a:r>
          </a:p>
          <a:p>
            <a:pPr lvl="1"/>
            <a:r>
              <a:rPr lang="pt-BR" sz="2000" dirty="0"/>
              <a:t>Fundamentos</a:t>
            </a:r>
          </a:p>
          <a:p>
            <a:pPr lvl="1"/>
            <a:r>
              <a:rPr lang="pt-BR" sz="2000" dirty="0"/>
              <a:t>Regra da Adição</a:t>
            </a:r>
          </a:p>
          <a:p>
            <a:pPr lvl="1"/>
            <a:r>
              <a:rPr lang="pt-BR" sz="2000" dirty="0"/>
              <a:t>Regra da multiplicação</a:t>
            </a:r>
          </a:p>
          <a:p>
            <a:pPr lvl="1"/>
            <a:r>
              <a:rPr lang="pt-BR" sz="2000" dirty="0"/>
              <a:t>Teorema de Bayes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pt-BR" sz="2400" dirty="0"/>
              <a:t>Inferência</a:t>
            </a:r>
          </a:p>
          <a:p>
            <a:pPr lvl="1"/>
            <a:r>
              <a:rPr lang="pt-BR" sz="2000" dirty="0"/>
              <a:t>Estimativas e tamanhos de amostras</a:t>
            </a:r>
          </a:p>
          <a:p>
            <a:pPr lvl="1"/>
            <a:r>
              <a:rPr lang="pt-BR" sz="2000" dirty="0"/>
              <a:t>Testes de hipóteses</a:t>
            </a:r>
          </a:p>
          <a:p>
            <a:pPr lvl="1"/>
            <a:r>
              <a:rPr lang="pt-BR" sz="2000" dirty="0"/>
              <a:t>Inferências com base em duas amostras</a:t>
            </a:r>
            <a:endParaRPr lang="pt-BR" altLang="pt-BR" sz="1200" dirty="0"/>
          </a:p>
          <a:p>
            <a:pPr marL="457200" indent="-457200">
              <a:buFont typeface="+mj-lt"/>
              <a:buAutoNum type="arabicPeriod" startAt="4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84046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i="1" dirty="0"/>
              <a:t>Score</a:t>
            </a:r>
            <a:r>
              <a:rPr lang="pt-BR" altLang="pt-BR" b="1" dirty="0"/>
              <a:t> z para detectar eventos raros</a:t>
            </a:r>
            <a:endParaRPr lang="pt-BR" altLang="pt-BR" b="1" i="1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Em uma </a:t>
            </a:r>
            <a:r>
              <a:rPr lang="pt-BR" sz="2400" b="1" dirty="0"/>
              <a:t>distribuição normal</a:t>
            </a:r>
            <a:r>
              <a:rPr lang="pt-BR" sz="2400" dirty="0"/>
              <a:t> valores elevados são raros para o </a:t>
            </a:r>
            <a:r>
              <a:rPr lang="pt-BR" sz="2400" i="1" dirty="0"/>
              <a:t>score </a:t>
            </a:r>
            <a:r>
              <a:rPr lang="pt-BR" sz="2400" dirty="0"/>
              <a:t>z.</a:t>
            </a:r>
          </a:p>
          <a:p>
            <a:r>
              <a:rPr lang="pt-BR" sz="2400" dirty="0"/>
              <a:t>Por valores elevados entenda ±2 ou ±3. Quanto maior, mais raro.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10" y="3933056"/>
            <a:ext cx="5418180" cy="2796480"/>
          </a:xfrm>
          <a:prstGeom prst="rect">
            <a:avLst/>
          </a:prstGeom>
        </p:spPr>
      </p:pic>
      <p:pic>
        <p:nvPicPr>
          <p:cNvPr id="5" name="Picture 2" descr="Resultado de imagem para jupyter">
            <a:extLst>
              <a:ext uri="{FF2B5EF4-FFF2-40B4-BE49-F238E27FC236}">
                <a16:creationId xmlns:a16="http://schemas.microsoft.com/office/drawing/2014/main" id="{0F9093B5-F84B-4368-8130-9CB5DE0E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733256"/>
            <a:ext cx="1043608" cy="10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9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5288" y="908050"/>
            <a:ext cx="8229600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/>
              <a:t>Correlação</a:t>
            </a:r>
            <a:endParaRPr lang="pt-BR" altLang="pt-BR" b="1" dirty="0"/>
          </a:p>
        </p:txBody>
      </p:sp>
      <p:pic>
        <p:nvPicPr>
          <p:cNvPr id="20" name="Picture 2" descr="http://drupal.org/files/COBRAsoft_rgbstoc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4543" y="-149034"/>
            <a:ext cx="9793088" cy="7344820"/>
          </a:xfrm>
          <a:prstGeom prst="rect">
            <a:avLst/>
          </a:prstGeom>
          <a:noFill/>
        </p:spPr>
      </p:pic>
      <p:sp>
        <p:nvSpPr>
          <p:cNvPr id="4" name="CaixaDeTexto 3"/>
          <p:cNvSpPr txBox="1"/>
          <p:nvPr/>
        </p:nvSpPr>
        <p:spPr>
          <a:xfrm>
            <a:off x="1051645" y="404664"/>
            <a:ext cx="7040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auhaus 93" panose="04030905020B02020C02" pitchFamily="82" charset="0"/>
              </a:rPr>
              <a:t>Pra você, o que é correlação?</a:t>
            </a:r>
          </a:p>
        </p:txBody>
      </p:sp>
    </p:spTree>
    <p:extLst>
      <p:ext uri="{BB962C8B-B14F-4D97-AF65-F5344CB8AC3E}">
        <p14:creationId xmlns:p14="http://schemas.microsoft.com/office/powerpoint/2010/main" val="3933673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Correlação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 marL="384175" indent="-384175"/>
            <a:r>
              <a:rPr lang="pt-BR" altLang="pt-BR" sz="2400" dirty="0"/>
              <a:t>Até aqui vimos como descrever uma única variável;</a:t>
            </a:r>
          </a:p>
          <a:p>
            <a:pPr marL="384175" indent="-384175"/>
            <a:r>
              <a:rPr lang="pt-BR" altLang="pt-BR" sz="2400" dirty="0"/>
              <a:t>Ou um conjunto de variáveis, tratando cada uma individualmente;</a:t>
            </a:r>
          </a:p>
          <a:p>
            <a:pPr marL="384175" indent="-384175"/>
            <a:r>
              <a:rPr lang="pt-BR" altLang="pt-BR" sz="2400" dirty="0"/>
              <a:t>Mas e se quisermos analisar duas variáveis em conjunto?</a:t>
            </a:r>
          </a:p>
          <a:p>
            <a:pPr marL="384175" indent="-384175"/>
            <a:r>
              <a:rPr lang="pt-BR" altLang="pt-BR" sz="2400" dirty="0"/>
              <a:t>E se quisermos saber o quanto uma variável </a:t>
            </a:r>
            <a:r>
              <a:rPr lang="pt-BR" altLang="pt-BR" sz="2400" b="1" dirty="0"/>
              <a:t>depende </a:t>
            </a:r>
            <a:r>
              <a:rPr lang="pt-BR" altLang="pt-BR" sz="2400" dirty="0"/>
              <a:t>de outra? O quanto elas variam juntas?</a:t>
            </a:r>
          </a:p>
        </p:txBody>
      </p:sp>
    </p:spTree>
    <p:extLst>
      <p:ext uri="{BB962C8B-B14F-4D97-AF65-F5344CB8AC3E}">
        <p14:creationId xmlns:p14="http://schemas.microsoft.com/office/powerpoint/2010/main" val="116800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95288" y="908050"/>
            <a:ext cx="8229600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/>
              <a:t>Correlação</a:t>
            </a:r>
            <a:endParaRPr lang="pt-BR" alt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6" y="2348880"/>
            <a:ext cx="8329229" cy="4077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090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Coeficiente de correlação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 marL="384175" indent="-384175"/>
            <a:r>
              <a:rPr lang="pt-BR" altLang="pt-BR" sz="2400" dirty="0"/>
              <a:t>No gráfico anterior vimos uma correlação de 97%. Como chegar a esse valor?</a:t>
            </a:r>
          </a:p>
          <a:p>
            <a:pPr marL="384175" indent="-384175"/>
            <a:r>
              <a:rPr lang="pt-BR" altLang="pt-BR" sz="2400" dirty="0"/>
              <a:t>Existem três formas de calcular esse coeficiente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4276" y="3444564"/>
            <a:ext cx="1584178" cy="91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4380669"/>
            <a:ext cx="5513387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Agrupar 6"/>
          <p:cNvGrpSpPr/>
          <p:nvPr/>
        </p:nvGrpSpPr>
        <p:grpSpPr>
          <a:xfrm>
            <a:off x="1857956" y="5331819"/>
            <a:ext cx="5428089" cy="1832373"/>
            <a:chOff x="2961486" y="5371081"/>
            <a:chExt cx="5428089" cy="1832373"/>
          </a:xfrm>
        </p:grpSpPr>
        <p:sp>
          <p:nvSpPr>
            <p:cNvPr id="3" name="CaixaDeTexto 2"/>
            <p:cNvSpPr txBox="1"/>
            <p:nvPr/>
          </p:nvSpPr>
          <p:spPr>
            <a:xfrm>
              <a:off x="2961486" y="5620746"/>
              <a:ext cx="542808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dirty="0">
                  <a:sym typeface="Wingdings" panose="05000000000000000000" pitchFamily="2" charset="2"/>
                </a:rPr>
                <a:t>[             ]</a:t>
              </a:r>
              <a:endParaRPr lang="pt-BR" sz="8000" dirty="0"/>
            </a:p>
          </p:txBody>
        </p:sp>
        <p:pic>
          <p:nvPicPr>
            <p:cNvPr id="17410" name="Picture 2" descr="Resultado de imagem para pyth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7589" y="5599278"/>
              <a:ext cx="1380766" cy="138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Resultado de imagem para [r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248" y="5371081"/>
              <a:ext cx="1832373" cy="183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4" name="Picture 6" descr="Resultado de imagem para icone exce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8057" y="5740944"/>
              <a:ext cx="1083045" cy="1083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06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Coeficiente de correlação</a:t>
            </a:r>
          </a:p>
        </p:txBody>
      </p:sp>
      <p:pic>
        <p:nvPicPr>
          <p:cNvPr id="17410" name="Picture 2" descr="Resultado de imagem para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3088"/>
            <a:ext cx="1380766" cy="138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sultado de imagem para [r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92" y="2825966"/>
            <a:ext cx="1832373" cy="183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Resultado de imagem para icone exc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71" y="4597499"/>
            <a:ext cx="1083045" cy="10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642087" y="2210304"/>
            <a:ext cx="6389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Consolas" panose="020B0609020204030204" pitchFamily="49" charset="0"/>
                <a:cs typeface="Consolas" panose="020B0609020204030204" pitchFamily="49" charset="0"/>
              </a:rPr>
              <a:t>corcoef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(x, y) </a:t>
            </a:r>
            <a:r>
              <a:rPr lang="pt-BR" i="1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t-BR" i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i="1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pt-BR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i="1" dirty="0" err="1">
                <a:latin typeface="Consolas" panose="020B0609020204030204" pitchFamily="49" charset="0"/>
                <a:cs typeface="Consolas" panose="020B0609020204030204" pitchFamily="49" charset="0"/>
              </a:rPr>
              <a:t>corcoef</a:t>
            </a:r>
            <a:endParaRPr lang="pt-BR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 err="1">
                <a:latin typeface="Consolas" panose="020B0609020204030204" pitchFamily="49" charset="0"/>
                <a:cs typeface="Consolas" panose="020B0609020204030204" pitchFamily="49" charset="0"/>
              </a:rPr>
              <a:t>pearsonr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(x, y) </a:t>
            </a:r>
            <a:r>
              <a:rPr lang="pt-BR" i="1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t-BR" i="1" dirty="0" err="1"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pt-BR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i="1" dirty="0" err="1">
                <a:latin typeface="Consolas" panose="020B0609020204030204" pitchFamily="49" charset="0"/>
                <a:cs typeface="Consolas" panose="020B0609020204030204" pitchFamily="49" charset="0"/>
              </a:rPr>
              <a:t>scipy.stats</a:t>
            </a:r>
            <a:r>
              <a:rPr lang="pt-BR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i="1" dirty="0" err="1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pt-BR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pearsonr</a:t>
            </a:r>
            <a:endParaRPr lang="pt-B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642087" y="3557486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cor(x, y)</a:t>
            </a:r>
            <a:endParaRPr lang="pt-B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642087" y="495435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=CORREL(x, y)</a:t>
            </a:r>
            <a:endParaRPr lang="pt-B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2" descr="Resultado de imagem para jupyter">
            <a:extLst>
              <a:ext uri="{FF2B5EF4-FFF2-40B4-BE49-F238E27FC236}">
                <a16:creationId xmlns:a16="http://schemas.microsoft.com/office/drawing/2014/main" id="{C4011204-3455-471D-9ADC-3698D716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733256"/>
            <a:ext cx="1043608" cy="10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66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Características de </a:t>
            </a:r>
            <a:r>
              <a:rPr lang="pt-BR" altLang="pt-BR" b="1" dirty="0" err="1"/>
              <a:t>r</a:t>
            </a:r>
            <a:r>
              <a:rPr lang="pt-BR" altLang="pt-BR" b="1" baseline="-25000" dirty="0" err="1"/>
              <a:t>XY</a:t>
            </a:r>
            <a:endParaRPr lang="pt-BR" altLang="pt-BR" b="1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Uma grandeza adimensional</a:t>
            </a:r>
          </a:p>
          <a:p>
            <a:r>
              <a:rPr lang="pt-BR" sz="2400" dirty="0"/>
              <a:t>Varia entre -1 e +1</a:t>
            </a:r>
          </a:p>
          <a:p>
            <a:r>
              <a:rPr lang="pt-BR" sz="2400" dirty="0"/>
              <a:t>Quando seu valor absoluto é igual a 1 dizemos que há uma correlação perfeita</a:t>
            </a:r>
          </a:p>
          <a:p>
            <a:r>
              <a:rPr lang="pt-BR" sz="2400" dirty="0"/>
              <a:t>Quando seu valor é igual a zero dizemos que não há correlação linear</a:t>
            </a:r>
          </a:p>
          <a:p>
            <a:r>
              <a:rPr lang="pt-BR" sz="2400" dirty="0"/>
              <a:t>De modo geral quando o valor absoluto é maior que 0,8 dizemos que há uma correlação forte e quando é menor que 0,5 dizemos que há uma correlação fraca.</a:t>
            </a:r>
          </a:p>
          <a:p>
            <a:r>
              <a:rPr lang="pt-BR" sz="2400" dirty="0"/>
              <a:t>O valor de r² demonstra o quanto da variância de Y pode ser explicado pela variância de X.</a:t>
            </a:r>
          </a:p>
        </p:txBody>
      </p:sp>
    </p:spTree>
    <p:extLst>
      <p:ext uri="{BB962C8B-B14F-4D97-AF65-F5344CB8AC3E}">
        <p14:creationId xmlns:p14="http://schemas.microsoft.com/office/powerpoint/2010/main" val="129785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forma da relação e o valor de </a:t>
            </a:r>
            <a:r>
              <a:rPr lang="pt-BR" altLang="pt-BR" b="1" dirty="0" err="1"/>
              <a:t>r</a:t>
            </a:r>
            <a:r>
              <a:rPr lang="pt-BR" altLang="pt-BR" b="1" baseline="-25000" dirty="0" err="1"/>
              <a:t>XY</a:t>
            </a:r>
            <a:endParaRPr lang="pt-BR" altLang="pt-BR" b="1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20620" y="2564904"/>
            <a:ext cx="8502761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Mas e daí se r é grande?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Se </a:t>
            </a:r>
            <a:r>
              <a:rPr lang="pt-BR" sz="2400" dirty="0" err="1"/>
              <a:t>r</a:t>
            </a:r>
            <a:r>
              <a:rPr lang="pt-BR" sz="2400" baseline="-25000" dirty="0" err="1"/>
              <a:t>XY</a:t>
            </a:r>
            <a:r>
              <a:rPr lang="pt-BR" sz="2400" dirty="0"/>
              <a:t> for significativo podemos criar um modelo de </a:t>
            </a:r>
            <a:r>
              <a:rPr lang="pt-BR" sz="2400" b="1" dirty="0"/>
              <a:t>regressão linear</a:t>
            </a:r>
            <a:r>
              <a:rPr lang="pt-BR" sz="2400" dirty="0"/>
              <a:t> para prever Y conhecendo o valor de X</a:t>
            </a:r>
          </a:p>
          <a:p>
            <a:r>
              <a:rPr lang="pt-BR" sz="2400" dirty="0"/>
              <a:t>Se as duas variáveis forem fortemente correlacionadas talvez não seja necessário utilizar ambas em um modelo de </a:t>
            </a:r>
            <a:r>
              <a:rPr lang="pt-BR" sz="2400" i="1" dirty="0"/>
              <a:t>Machine Learning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302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Cuidados com a correlação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Dados agregados “forjam” correlações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8" y="2843411"/>
            <a:ext cx="3448050" cy="23050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163" y="2843411"/>
            <a:ext cx="3514725" cy="23145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403187" y="5301208"/>
            <a:ext cx="1432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 = 300</a:t>
            </a:r>
          </a:p>
          <a:p>
            <a:r>
              <a:rPr lang="pt-BR" dirty="0" err="1"/>
              <a:t>r</a:t>
            </a:r>
            <a:r>
              <a:rPr lang="pt-BR" baseline="-25000" dirty="0" err="1"/>
              <a:t>XY</a:t>
            </a:r>
            <a:r>
              <a:rPr lang="pt-BR" dirty="0"/>
              <a:t> = 0,7818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151399" y="5301208"/>
            <a:ext cx="2473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 = 30</a:t>
            </a:r>
          </a:p>
          <a:p>
            <a:r>
              <a:rPr lang="pt-BR" dirty="0" err="1"/>
              <a:t>r</a:t>
            </a:r>
            <a:r>
              <a:rPr lang="pt-BR" baseline="-25000" dirty="0" err="1"/>
              <a:t>XY</a:t>
            </a:r>
            <a:r>
              <a:rPr lang="pt-BR" dirty="0"/>
              <a:t> = 0,9643</a:t>
            </a:r>
          </a:p>
          <a:p>
            <a:endParaRPr lang="pt-BR" dirty="0"/>
          </a:p>
          <a:p>
            <a:r>
              <a:rPr lang="pt-BR" dirty="0"/>
              <a:t>Cada ponto é a soma de 10 pontos originais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333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Avaliação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Exercícios no </a:t>
            </a:r>
            <a:r>
              <a:rPr lang="pt-BR" sz="2000" dirty="0">
                <a:hlinkClick r:id="rId3"/>
              </a:rPr>
              <a:t>www.edmodo.com</a:t>
            </a:r>
            <a:r>
              <a:rPr lang="pt-BR" sz="2000" dirty="0"/>
              <a:t> (disponível também para </a:t>
            </a:r>
            <a:r>
              <a:rPr lang="pt-BR" sz="2000" i="1" dirty="0"/>
              <a:t>mobile</a:t>
            </a:r>
            <a:r>
              <a:rPr lang="pt-BR" sz="2000" dirty="0"/>
              <a:t>)</a:t>
            </a:r>
          </a:p>
          <a:p>
            <a:pPr marL="0" indent="0">
              <a:buNone/>
            </a:pPr>
            <a:r>
              <a:rPr lang="pt-BR" sz="2000" dirty="0"/>
              <a:t>https://edmo.do/j/v89qa7 ou </a:t>
            </a:r>
            <a:r>
              <a:rPr lang="pt-BR" sz="2000" b="1" i="1" dirty="0" err="1"/>
              <a:t>Join</a:t>
            </a:r>
            <a:r>
              <a:rPr lang="pt-BR" sz="2000" b="1" i="1" dirty="0"/>
              <a:t> a </a:t>
            </a:r>
            <a:r>
              <a:rPr lang="pt-BR" sz="2000" b="1" i="1" dirty="0" err="1"/>
              <a:t>Group</a:t>
            </a:r>
            <a:r>
              <a:rPr lang="pt-BR" sz="2000" b="1" i="1" dirty="0"/>
              <a:t> </a:t>
            </a:r>
            <a:r>
              <a:rPr lang="pt-BR" sz="2000" b="1" dirty="0"/>
              <a:t>e use o código </a:t>
            </a:r>
            <a:r>
              <a:rPr lang="pt-BR" sz="2000" b="1" dirty="0" err="1"/>
              <a:t>umfzyg</a:t>
            </a:r>
            <a:endParaRPr lang="pt-BR" sz="2000" b="1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sz="2000" dirty="0"/>
              <a:t>Vocês entrarão no grupo </a:t>
            </a:r>
            <a:r>
              <a:rPr lang="pt-BR" sz="2000" b="1" dirty="0"/>
              <a:t>EGTA Oferta 2 </a:t>
            </a:r>
            <a:r>
              <a:rPr lang="pt-BR" sz="2000" dirty="0"/>
              <a:t>e deverão completar os </a:t>
            </a:r>
            <a:r>
              <a:rPr lang="pt-BR" sz="2000" i="1" dirty="0" err="1"/>
              <a:t>quizzes</a:t>
            </a:r>
            <a:r>
              <a:rPr lang="pt-BR" sz="2000" dirty="0"/>
              <a:t>. Vocês têm 2h para completar cada </a:t>
            </a:r>
            <a:r>
              <a:rPr lang="pt-BR" sz="2000" i="1" dirty="0" err="1"/>
              <a:t>quiz</a:t>
            </a:r>
            <a:r>
              <a:rPr lang="pt-BR" sz="2000" dirty="0"/>
              <a:t>.</a:t>
            </a:r>
          </a:p>
          <a:p>
            <a:pPr marL="0" indent="0">
              <a:buNone/>
            </a:pPr>
            <a:endParaRPr lang="pt-BR" sz="2000" i="1" dirty="0"/>
          </a:p>
        </p:txBody>
      </p:sp>
      <p:sp>
        <p:nvSpPr>
          <p:cNvPr id="3" name="Retângulo 2"/>
          <p:cNvSpPr/>
          <p:nvPr/>
        </p:nvSpPr>
        <p:spPr>
          <a:xfrm>
            <a:off x="3557141" y="5203791"/>
            <a:ext cx="2029723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50%</a:t>
            </a:r>
          </a:p>
          <a:p>
            <a:pPr algn="ctr"/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 nota final</a:t>
            </a:r>
          </a:p>
        </p:txBody>
      </p:sp>
      <p:pic>
        <p:nvPicPr>
          <p:cNvPr id="17410" name="Picture 2" descr="https://chart.googleapis.com/chart?chs=250x250&amp;cht=qr&amp;chl=https%3A%2F%2Fedmo.do%2Fj%2Fv89qa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3" t="12936" r="13066" b="13264"/>
          <a:stretch/>
        </p:blipFill>
        <p:spPr bwMode="auto">
          <a:xfrm>
            <a:off x="683566" y="3000677"/>
            <a:ext cx="1440161" cy="142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5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Cuidados com a correlação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Outliers também “forjam” correlações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403187" y="5301208"/>
            <a:ext cx="1432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 = 20</a:t>
            </a:r>
          </a:p>
          <a:p>
            <a:r>
              <a:rPr lang="pt-BR" dirty="0" err="1"/>
              <a:t>r</a:t>
            </a:r>
            <a:r>
              <a:rPr lang="pt-BR" baseline="-25000" dirty="0" err="1"/>
              <a:t>XY</a:t>
            </a:r>
            <a:r>
              <a:rPr lang="pt-BR" dirty="0"/>
              <a:t> = 0,2024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151399" y="5301208"/>
            <a:ext cx="2473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 = 21</a:t>
            </a:r>
          </a:p>
          <a:p>
            <a:r>
              <a:rPr lang="pt-BR" dirty="0" err="1"/>
              <a:t>r</a:t>
            </a:r>
            <a:r>
              <a:rPr lang="pt-BR" baseline="-25000" dirty="0" err="1"/>
              <a:t>XY</a:t>
            </a:r>
            <a:r>
              <a:rPr lang="pt-BR" dirty="0"/>
              <a:t> = 0,9545</a:t>
            </a:r>
          </a:p>
          <a:p>
            <a:endParaRPr lang="pt-BR" dirty="0"/>
          </a:p>
          <a:p>
            <a:r>
              <a:rPr lang="pt-BR" dirty="0"/>
              <a:t>Foi acrescido o ponto (20, 20)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2843411"/>
            <a:ext cx="3495675" cy="23622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213" y="2843411"/>
            <a:ext cx="34956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4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7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9" name="Picture 2" descr="http://vidadeprogramador.com.br/wp-content/uploads/2013/04/aviso.png"/>
          <p:cNvPicPr>
            <a:picLocks noChangeAspect="1" noChangeArrowheads="1"/>
          </p:cNvPicPr>
          <p:nvPr/>
        </p:nvPicPr>
        <p:blipFill rotWithShape="1">
          <a:blip r:embed="rId3" cstate="print"/>
          <a:srcRect l="4880" r="14486"/>
          <a:stretch/>
        </p:blipFill>
        <p:spPr bwMode="auto">
          <a:xfrm>
            <a:off x="3614166" y="10"/>
            <a:ext cx="5529834" cy="6857989"/>
          </a:xfrm>
          <a:prstGeom prst="rect">
            <a:avLst/>
          </a:prstGeom>
          <a:noFill/>
        </p:spPr>
      </p:pic>
      <p:sp>
        <p:nvSpPr>
          <p:cNvPr id="73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38" y="0"/>
            <a:ext cx="7101526" cy="6857999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39" y="0"/>
            <a:ext cx="6058539" cy="6857999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3504" y="2807494"/>
            <a:ext cx="3711321" cy="1988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pt-BR" sz="4050" b="1">
                <a:solidFill>
                  <a:srgbClr val="FFFFFF"/>
                </a:solidFill>
              </a:rPr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246471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Correlação x Causalidade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973" y="1988840"/>
            <a:ext cx="8904054" cy="4778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421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/>
              <a:t>Correlação x Causalidade</a:t>
            </a:r>
            <a:endParaRPr lang="pt-BR" altLang="pt-BR" b="1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AEC9"/>
              </a:clrFrom>
              <a:clrTo>
                <a:srgbClr val="FFAEC9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3037" y="2752502"/>
            <a:ext cx="8797925" cy="3052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2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Cuidados com a correlação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Correlação x causalidade + dados agregados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2656284"/>
            <a:ext cx="90297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6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/>
              <a:t>Representações Gráficas</a:t>
            </a:r>
            <a:endParaRPr lang="pt-BR" altLang="pt-BR" b="1" dirty="0"/>
          </a:p>
        </p:txBody>
      </p:sp>
      <p:pic>
        <p:nvPicPr>
          <p:cNvPr id="17424" name="Picture 16" descr="Resultado de imagem para statistical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3089"/>
            <a:ext cx="6624736" cy="494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Representações Gráficas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r>
              <a:rPr lang="pt-BR" sz="2400" dirty="0"/>
              <a:t>Uma imagem vale mais do que mil dados!</a:t>
            </a:r>
          </a:p>
          <a:p>
            <a:r>
              <a:rPr lang="pt-BR" sz="2400" dirty="0"/>
              <a:t>Cuidados básicos com os gráficos:</a:t>
            </a:r>
          </a:p>
          <a:p>
            <a:pPr lvl="1"/>
            <a:r>
              <a:rPr lang="pt-BR" sz="2000" dirty="0"/>
              <a:t>Escala: Cuidado para não “forjar” escalas a fim de esconder ou evidenciar diferenças</a:t>
            </a:r>
          </a:p>
          <a:p>
            <a:pPr lvl="1"/>
            <a:r>
              <a:rPr lang="pt-BR" sz="2000" dirty="0"/>
              <a:t>3D: Evite a todo custo gráficos 3D pois eles podem dificultar a análise</a:t>
            </a:r>
          </a:p>
        </p:txBody>
      </p:sp>
    </p:spTree>
    <p:extLst>
      <p:ext uri="{BB962C8B-B14F-4D97-AF65-F5344CB8AC3E}">
        <p14:creationId xmlns:p14="http://schemas.microsoft.com/office/powerpoint/2010/main" val="40695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Duvida que é importante?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0" y="242088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latin typeface="Cooper Black" panose="0208090404030B020404" pitchFamily="18" charset="0"/>
              </a:rPr>
              <a:t>Quer que eu prove?</a:t>
            </a:r>
          </a:p>
        </p:txBody>
      </p:sp>
      <p:pic>
        <p:nvPicPr>
          <p:cNvPr id="22530" name="Picture 2" descr="Resultado de imagem para gif i'll prove i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3190329"/>
            <a:ext cx="47625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Gráfico de linhas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811" y="2348880"/>
            <a:ext cx="7578378" cy="338369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323528" y="5938961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Utilizado para demonstrar a evolução de uma variável </a:t>
            </a:r>
            <a:r>
              <a:rPr lang="pt-PT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contínua</a:t>
            </a: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PT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em função de outra variável (geralmente tempo)</a:t>
            </a:r>
            <a:endParaRPr lang="pt-BR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9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Gráfico de Colunas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23528" y="5938961"/>
            <a:ext cx="849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latin typeface="+mn-lt"/>
                <a:ea typeface="Verdana" pitchFamily="34" charset="0"/>
                <a:cs typeface="Verdana" pitchFamily="34" charset="0"/>
              </a:rPr>
              <a:t>Utilizado para comparar dados em diferentes categorias</a:t>
            </a:r>
            <a:endParaRPr lang="pt-BR" sz="20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8434" name="Picture 2" descr="Resultado de imagem para gráfico de colun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7433"/>
            <a:ext cx="6967686" cy="364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184" y="6596390"/>
            <a:ext cx="86227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http://www.profmarcovargas.com.br/2012/08/grafico-de-colunas-barras.html</a:t>
            </a:r>
          </a:p>
        </p:txBody>
      </p:sp>
    </p:spTree>
    <p:extLst>
      <p:ext uri="{BB962C8B-B14F-4D97-AF65-F5344CB8AC3E}">
        <p14:creationId xmlns:p14="http://schemas.microsoft.com/office/powerpoint/2010/main" val="318684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Avaliação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Trabalho </a:t>
            </a:r>
            <a:r>
              <a:rPr lang="pt-BR" sz="2000" b="1" dirty="0"/>
              <a:t>individual</a:t>
            </a:r>
            <a:r>
              <a:rPr lang="pt-BR" sz="2000" dirty="0"/>
              <a:t> final de análise de dados</a:t>
            </a:r>
          </a:p>
          <a:p>
            <a:pPr marL="400050" lvl="1" indent="0">
              <a:buNone/>
            </a:pPr>
            <a:r>
              <a:rPr lang="pt-BR" sz="1800" dirty="0"/>
              <a:t>Um exercício simples! Pegue um conjunto de dados e faça uma análise estatística do mesmo.</a:t>
            </a:r>
          </a:p>
          <a:p>
            <a:pPr marL="400050" lvl="1" indent="0">
              <a:buNone/>
            </a:pPr>
            <a:r>
              <a:rPr lang="pt-BR" sz="1800" dirty="0"/>
              <a:t>O que será avaliado:</a:t>
            </a:r>
          </a:p>
          <a:p>
            <a:pPr marL="400050" lvl="1" indent="0">
              <a:buNone/>
            </a:pPr>
            <a:r>
              <a:rPr lang="pt-BR" sz="1800" dirty="0"/>
              <a:t>	Técnicas e ferramentas utilizadas</a:t>
            </a:r>
          </a:p>
          <a:p>
            <a:pPr marL="400050" lvl="1" indent="0">
              <a:buNone/>
            </a:pPr>
            <a:r>
              <a:rPr lang="pt-BR" sz="1800" dirty="0"/>
              <a:t>	Uso correto dos gráficos</a:t>
            </a:r>
          </a:p>
          <a:p>
            <a:pPr marL="400050" lvl="1" indent="0">
              <a:buNone/>
            </a:pPr>
            <a:r>
              <a:rPr lang="pt-BR" sz="1800" dirty="0"/>
              <a:t>	Exatidão dos cálculos</a:t>
            </a:r>
          </a:p>
          <a:p>
            <a:pPr marL="400050" lvl="1" indent="0">
              <a:buNone/>
            </a:pPr>
            <a:r>
              <a:rPr lang="pt-BR" sz="1800" dirty="0"/>
              <a:t>	Qualidade da análise</a:t>
            </a:r>
          </a:p>
          <a:p>
            <a:pPr marL="400050" lvl="1" indent="0">
              <a:buNone/>
            </a:pPr>
            <a:r>
              <a:rPr lang="pt-BR" sz="1800" dirty="0"/>
              <a:t>Sugestões de fontes de dados:</a:t>
            </a:r>
          </a:p>
          <a:p>
            <a:pPr marL="400050" lvl="1" indent="0">
              <a:buNone/>
            </a:pPr>
            <a:r>
              <a:rPr lang="pt-BR" sz="1800" dirty="0"/>
              <a:t>	</a:t>
            </a:r>
            <a:r>
              <a:rPr lang="pt-BR" sz="1800" dirty="0">
                <a:hlinkClick r:id="rId3"/>
              </a:rPr>
              <a:t>https://archive.ics.uci.edu/ml/datasets.html</a:t>
            </a:r>
            <a:endParaRPr lang="pt-BR" sz="1800" dirty="0"/>
          </a:p>
          <a:p>
            <a:pPr marL="400050" lvl="1" indent="0">
              <a:buNone/>
            </a:pPr>
            <a:r>
              <a:rPr lang="pt-BR" sz="1800" dirty="0"/>
              <a:t>	</a:t>
            </a:r>
            <a:r>
              <a:rPr lang="pt-BR" sz="1800" dirty="0">
                <a:hlinkClick r:id="rId4"/>
              </a:rPr>
              <a:t>https://github.com/caesar0301/awesome-public-datasets</a:t>
            </a:r>
            <a:endParaRPr lang="pt-BR" sz="1800" dirty="0"/>
          </a:p>
          <a:p>
            <a:pPr marL="400050" lvl="1" indent="0">
              <a:buNone/>
            </a:pPr>
            <a:r>
              <a:rPr lang="pt-BR" sz="1800" dirty="0"/>
              <a:t>	</a:t>
            </a:r>
            <a:r>
              <a:rPr lang="pt-BR" sz="1800" dirty="0">
                <a:hlinkClick r:id="rId5"/>
              </a:rPr>
              <a:t>http://dados.gov.br/dataset</a:t>
            </a:r>
            <a:endParaRPr lang="pt-BR" sz="1800" dirty="0"/>
          </a:p>
          <a:p>
            <a:pPr marL="400050" lvl="1" indent="0">
              <a:buNone/>
            </a:pPr>
            <a:r>
              <a:rPr lang="pt-BR" sz="1800" dirty="0"/>
              <a:t>	</a:t>
            </a:r>
            <a:r>
              <a:rPr lang="pt-BR" sz="1800" dirty="0">
                <a:hlinkClick r:id="rId6"/>
              </a:rPr>
              <a:t>http://www.portaltransparencia.gov.br/downloads/</a:t>
            </a:r>
            <a:endParaRPr lang="pt-BR" sz="1800" dirty="0"/>
          </a:p>
          <a:p>
            <a:pPr marL="400050" lvl="1" indent="0">
              <a:buNone/>
            </a:pPr>
            <a:endParaRPr lang="pt-BR" sz="1800" dirty="0"/>
          </a:p>
          <a:p>
            <a:pPr marL="400050" lvl="1" indent="0">
              <a:buNone/>
            </a:pPr>
            <a:endParaRPr lang="pt-BR" sz="1800" dirty="0"/>
          </a:p>
        </p:txBody>
      </p:sp>
      <p:sp>
        <p:nvSpPr>
          <p:cNvPr id="4" name="Retângulo 3"/>
          <p:cNvSpPr/>
          <p:nvPr/>
        </p:nvSpPr>
        <p:spPr>
          <a:xfrm>
            <a:off x="5508104" y="3410267"/>
            <a:ext cx="2029723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50%</a:t>
            </a:r>
          </a:p>
          <a:p>
            <a:pPr algn="ctr"/>
            <a:r>
              <a:rPr lang="pt-B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 nota final</a:t>
            </a:r>
          </a:p>
        </p:txBody>
      </p:sp>
    </p:spTree>
    <p:extLst>
      <p:ext uri="{BB962C8B-B14F-4D97-AF65-F5344CB8AC3E}">
        <p14:creationId xmlns:p14="http://schemas.microsoft.com/office/powerpoint/2010/main" val="25840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Gráfico de setores (pizza)</a:t>
            </a:r>
          </a:p>
        </p:txBody>
      </p:sp>
      <p:pic>
        <p:nvPicPr>
          <p:cNvPr id="7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093871" y="2132856"/>
            <a:ext cx="3384550" cy="348615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7674" y="552011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latin typeface="+mn-lt"/>
                <a:ea typeface="Verdana" pitchFamily="34" charset="0"/>
                <a:cs typeface="Verdana" pitchFamily="34" charset="0"/>
              </a:rPr>
              <a:t>Utilizado para identificar a proporção das partes no todo. Geralmente traz os dados em porcentagem.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078781" y="2266754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U = Universo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6286693" y="5877272"/>
            <a:ext cx="79208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Arco 10"/>
          <p:cNvSpPr/>
          <p:nvPr/>
        </p:nvSpPr>
        <p:spPr>
          <a:xfrm>
            <a:off x="6286693" y="2273953"/>
            <a:ext cx="2729121" cy="4104456"/>
          </a:xfrm>
          <a:prstGeom prst="arc">
            <a:avLst>
              <a:gd name="adj1" fmla="val 17749358"/>
              <a:gd name="adj2" fmla="val 7218044"/>
            </a:avLst>
          </a:prstGeom>
          <a:ln>
            <a:headEnd type="stealth" w="lg" len="lg"/>
            <a:tailEnd type="none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1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Gráfico de setores (pizza)</a:t>
            </a:r>
          </a:p>
        </p:txBody>
      </p:sp>
      <p:pic>
        <p:nvPicPr>
          <p:cNvPr id="12" name="Picture 3"/>
          <p:cNvPicPr>
            <a:picLocks noGrp="1" noChangeArrowheads="1"/>
          </p:cNvPicPr>
          <p:nvPr>
            <p:ph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55383" y="1846010"/>
            <a:ext cx="6623050" cy="396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/>
          <p:cNvSpPr txBox="1"/>
          <p:nvPr/>
        </p:nvSpPr>
        <p:spPr>
          <a:xfrm>
            <a:off x="418436" y="537188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Cuidado com o uso dos gráficos 3D. Eles criam ilusões de óptica que podem atrapalhar a análise.</a:t>
            </a:r>
          </a:p>
        </p:txBody>
      </p:sp>
    </p:spTree>
    <p:extLst>
      <p:ext uri="{BB962C8B-B14F-4D97-AF65-F5344CB8AC3E}">
        <p14:creationId xmlns:p14="http://schemas.microsoft.com/office/powerpoint/2010/main" val="253673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908" y="1578677"/>
            <a:ext cx="7488000" cy="4501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Gráfico de setores (pizza)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18436" y="5371887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latin typeface="+mn-lt"/>
                <a:ea typeface="Verdana" pitchFamily="34" charset="0"/>
                <a:cs typeface="Verdana" pitchFamily="34" charset="0"/>
              </a:rPr>
              <a:t>Cuidado com o uso dos gráficos 3D. Eles criam ilusões de óptica que podem atrapalhar a análise.</a:t>
            </a:r>
          </a:p>
        </p:txBody>
      </p:sp>
    </p:spTree>
    <p:extLst>
      <p:ext uri="{BB962C8B-B14F-4D97-AF65-F5344CB8AC3E}">
        <p14:creationId xmlns:p14="http://schemas.microsoft.com/office/powerpoint/2010/main" val="411025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Histograma</a:t>
            </a:r>
          </a:p>
        </p:txBody>
      </p:sp>
      <p:pic>
        <p:nvPicPr>
          <p:cNvPr id="9" name="Picture 2" descr="http://www.vestibular2001.ufsc.br/relatorio/provas/HSTGGF_arquivos/image004.gif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123317" y="1978658"/>
            <a:ext cx="5610225" cy="352425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727620" y="1613310"/>
            <a:ext cx="240161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0" dirty="0">
                <a:solidFill>
                  <a:srgbClr val="FF0000"/>
                </a:solidFill>
                <a:latin typeface="Rumpelstiltskin" pitchFamily="66" charset="0"/>
              </a:rPr>
              <a:t>X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23528" y="5503918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+mn-lt"/>
                <a:ea typeface="Verdana" pitchFamily="34" charset="0"/>
                <a:cs typeface="Verdana" pitchFamily="34" charset="0"/>
              </a:rPr>
              <a:t>O histograma é um gráfico composto por retângulos </a:t>
            </a:r>
            <a:r>
              <a:rPr lang="pt-PT" sz="2000" b="1" dirty="0">
                <a:latin typeface="+mn-lt"/>
                <a:ea typeface="Verdana" pitchFamily="34" charset="0"/>
                <a:cs typeface="Verdana" pitchFamily="34" charset="0"/>
              </a:rPr>
              <a:t>justapostos</a:t>
            </a:r>
            <a:r>
              <a:rPr lang="pt-PT" sz="2000" dirty="0">
                <a:latin typeface="+mn-lt"/>
                <a:ea typeface="Verdana" pitchFamily="34" charset="0"/>
                <a:cs typeface="Verdana" pitchFamily="34" charset="0"/>
              </a:rPr>
              <a:t> em que a base de cada um deles corresponde ao intervalo de classe e a sua área à respectiva frequência.</a:t>
            </a:r>
            <a:endParaRPr lang="pt-BR" sz="20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Histograma</a:t>
            </a:r>
          </a:p>
        </p:txBody>
      </p:sp>
      <p:pic>
        <p:nvPicPr>
          <p:cNvPr id="7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128712" y="1843088"/>
            <a:ext cx="68865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Histograma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114425" y="1843088"/>
            <a:ext cx="69151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Análise de um histograma</a:t>
            </a:r>
          </a:p>
        </p:txBody>
      </p:sp>
      <p:pic>
        <p:nvPicPr>
          <p:cNvPr id="5" name="Picture 2" descr="http://www.linux.ime.usp.br/~cef/mac499-03/monografias/feals/Histogram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75" y="2628042"/>
            <a:ext cx="5762625" cy="3962401"/>
          </a:xfrm>
          <a:prstGeom prst="rect">
            <a:avLst/>
          </a:prstGeom>
          <a:noFill/>
        </p:spPr>
      </p:pic>
      <p:sp>
        <p:nvSpPr>
          <p:cNvPr id="6" name="Retângulo 5"/>
          <p:cNvSpPr/>
          <p:nvPr/>
        </p:nvSpPr>
        <p:spPr>
          <a:xfrm>
            <a:off x="3190869" y="1870801"/>
            <a:ext cx="6143636" cy="464347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4999">
                <a:srgbClr val="F0EBD5">
                  <a:alpha val="44000"/>
                </a:srgbClr>
              </a:gs>
              <a:gs pos="100000">
                <a:srgbClr val="D1C39F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Conteúdo 7"/>
          <p:cNvSpPr txBox="1">
            <a:spLocks/>
          </p:cNvSpPr>
          <p:nvPr/>
        </p:nvSpPr>
        <p:spPr bwMode="auto">
          <a:xfrm>
            <a:off x="313795" y="2236736"/>
            <a:ext cx="11897783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pt-BR" sz="2400"/>
              <a:t>Observe coisas como:</a:t>
            </a:r>
          </a:p>
          <a:p>
            <a:r>
              <a:rPr lang="pt-BR" sz="2400"/>
              <a:t>A forma da distribuição;</a:t>
            </a:r>
          </a:p>
          <a:p>
            <a:r>
              <a:rPr lang="pt-BR" sz="2400"/>
              <a:t>Assimetria;</a:t>
            </a:r>
          </a:p>
          <a:p>
            <a:r>
              <a:rPr lang="pt-BR" sz="2400"/>
              <a:t>Pico;</a:t>
            </a:r>
          </a:p>
          <a:p>
            <a:r>
              <a:rPr lang="pt-BR" sz="2400"/>
              <a:t>Barras isoladas;</a:t>
            </a:r>
          </a:p>
          <a:p>
            <a:r>
              <a:rPr lang="pt-BR" sz="2400"/>
              <a:t>Amplitude dos dados;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4827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Tipos de histograma</a:t>
            </a:r>
          </a:p>
        </p:txBody>
      </p:sp>
      <p:pic>
        <p:nvPicPr>
          <p:cNvPr id="19458" name="Picture 2" descr="Simétrico unimod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80" y="1841709"/>
            <a:ext cx="6869841" cy="421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24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Tipos de histograma</a:t>
            </a:r>
          </a:p>
        </p:txBody>
      </p:sp>
      <p:pic>
        <p:nvPicPr>
          <p:cNvPr id="27650" name="Picture 2" descr="Distorcido à direi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80" y="1843088"/>
            <a:ext cx="3434921" cy="21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mod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845288"/>
            <a:ext cx="3434921" cy="21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ultimod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080" y="3951025"/>
            <a:ext cx="3434921" cy="21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Simétric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368" y="3951025"/>
            <a:ext cx="3434921" cy="21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2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Diagrama de dispersão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7" y="1843088"/>
            <a:ext cx="7447986" cy="380025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47564" y="5872002"/>
            <a:ext cx="7848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+mn-lt"/>
                <a:ea typeface="Verdana" pitchFamily="34" charset="0"/>
                <a:cs typeface="Verdana" pitchFamily="34" charset="0"/>
              </a:rPr>
              <a:t>Utilizado para representar a variação de uma variável em função de outra. O ideal é que ambas variáveis sejam </a:t>
            </a:r>
            <a:r>
              <a:rPr lang="pt-PT" sz="2000" b="1" dirty="0">
                <a:latin typeface="+mn-lt"/>
                <a:ea typeface="Verdana" pitchFamily="34" charset="0"/>
                <a:cs typeface="Verdana" pitchFamily="34" charset="0"/>
              </a:rPr>
              <a:t>contínuas</a:t>
            </a:r>
            <a:r>
              <a:rPr lang="pt-PT" sz="2000" dirty="0">
                <a:latin typeface="+mn-lt"/>
                <a:ea typeface="Verdana" pitchFamily="34" charset="0"/>
                <a:cs typeface="Verdana" pitchFamily="34" charset="0"/>
              </a:rPr>
              <a:t>.</a:t>
            </a:r>
            <a:endParaRPr lang="pt-BR" sz="20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50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Resultado de imagem para first ste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0" r="-1" b="-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95536" y="260648"/>
            <a:ext cx="4884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1. Introdução</a:t>
            </a:r>
          </a:p>
        </p:txBody>
      </p:sp>
    </p:spTree>
    <p:extLst>
      <p:ext uri="{BB962C8B-B14F-4D97-AF65-F5344CB8AC3E}">
        <p14:creationId xmlns:p14="http://schemas.microsoft.com/office/powerpoint/2010/main" val="40071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Diagrama de dispersão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20620" y="2564904"/>
            <a:ext cx="8502761" cy="388843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47564" y="1843088"/>
            <a:ext cx="784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dirty="0">
                <a:latin typeface="+mn-lt"/>
                <a:ea typeface="Verdana" pitchFamily="34" charset="0"/>
                <a:cs typeface="Verdana" pitchFamily="34" charset="0"/>
              </a:rPr>
              <a:t>Excelente para encontrar a relação entre duas variáveis</a:t>
            </a:r>
            <a:endParaRPr lang="pt-BR" sz="20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95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 err="1"/>
              <a:t>Boxplot</a:t>
            </a:r>
            <a:endParaRPr lang="pt-BR" altLang="pt-BR" b="1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2060575"/>
            <a:ext cx="2487613" cy="414655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27984" y="2559997"/>
            <a:ext cx="48965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n-lt"/>
                <a:ea typeface="Verdana" pitchFamily="34" charset="0"/>
                <a:cs typeface="Verdana" pitchFamily="34" charset="0"/>
              </a:rPr>
              <a:t>Uma excelente forma de representar os dados por seu “resumo de cinco números”:</a:t>
            </a:r>
          </a:p>
          <a:p>
            <a:r>
              <a:rPr lang="pt-PT" sz="2400" dirty="0">
                <a:latin typeface="+mn-lt"/>
                <a:ea typeface="Verdana" pitchFamily="34" charset="0"/>
                <a:cs typeface="Verdana" pitchFamily="34" charset="0"/>
              </a:rPr>
              <a:t>Máximo</a:t>
            </a:r>
          </a:p>
          <a:p>
            <a:r>
              <a:rPr lang="pt-PT" sz="2400" dirty="0">
                <a:latin typeface="+mn-lt"/>
                <a:ea typeface="Verdana" pitchFamily="34" charset="0"/>
                <a:cs typeface="Verdana" pitchFamily="34" charset="0"/>
              </a:rPr>
              <a:t>Q3</a:t>
            </a:r>
          </a:p>
          <a:p>
            <a:r>
              <a:rPr lang="pt-PT" sz="2400" dirty="0">
                <a:latin typeface="+mn-lt"/>
                <a:ea typeface="Verdana" pitchFamily="34" charset="0"/>
                <a:cs typeface="Verdana" pitchFamily="34" charset="0"/>
              </a:rPr>
              <a:t>Mediana</a:t>
            </a:r>
          </a:p>
          <a:p>
            <a:r>
              <a:rPr lang="pt-PT" sz="2400" dirty="0">
                <a:latin typeface="+mn-lt"/>
                <a:ea typeface="Verdana" pitchFamily="34" charset="0"/>
                <a:cs typeface="Verdana" pitchFamily="34" charset="0"/>
              </a:rPr>
              <a:t>Q1</a:t>
            </a:r>
          </a:p>
          <a:p>
            <a:r>
              <a:rPr lang="pt-PT" sz="2400" dirty="0">
                <a:latin typeface="+mn-lt"/>
                <a:ea typeface="Verdana" pitchFamily="34" charset="0"/>
                <a:cs typeface="Verdana" pitchFamily="34" charset="0"/>
              </a:rPr>
              <a:t>Mínimo</a:t>
            </a:r>
          </a:p>
        </p:txBody>
      </p:sp>
      <p:cxnSp>
        <p:nvCxnSpPr>
          <p:cNvPr id="7" name="Conector de seta reta 7"/>
          <p:cNvCxnSpPr/>
          <p:nvPr/>
        </p:nvCxnSpPr>
        <p:spPr>
          <a:xfrm flipH="1" flipV="1">
            <a:off x="1487488" y="2276872"/>
            <a:ext cx="2940496" cy="15481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 flipV="1">
            <a:off x="2279576" y="4005064"/>
            <a:ext cx="2148408" cy="2218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 flipH="1" flipV="1">
            <a:off x="2279576" y="4509121"/>
            <a:ext cx="2148408" cy="514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 flipV="1">
            <a:off x="2279576" y="4869162"/>
            <a:ext cx="2148408" cy="746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1487488" y="5379033"/>
            <a:ext cx="2940496" cy="5702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2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 err="1"/>
              <a:t>Boxplot</a:t>
            </a:r>
            <a:endParaRPr lang="pt-BR" altLang="pt-BR" b="1" dirty="0"/>
          </a:p>
        </p:txBody>
      </p:sp>
      <p:pic>
        <p:nvPicPr>
          <p:cNvPr id="13" name="Picture 1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1989138"/>
            <a:ext cx="2487613" cy="4146550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2783632" y="4092570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n-lt"/>
              </a:rPr>
              <a:t>IIQ – Intervalo Interquartil</a:t>
            </a:r>
          </a:p>
        </p:txBody>
      </p:sp>
      <p:sp>
        <p:nvSpPr>
          <p:cNvPr id="15" name="Chave direita 12"/>
          <p:cNvSpPr/>
          <p:nvPr/>
        </p:nvSpPr>
        <p:spPr>
          <a:xfrm>
            <a:off x="2455771" y="3910692"/>
            <a:ext cx="216024" cy="864096"/>
          </a:xfrm>
          <a:prstGeom prst="righ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1055440" y="1966774"/>
            <a:ext cx="576064" cy="1296144"/>
          </a:xfrm>
          <a:prstGeom prst="ellipse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4"/>
          <p:cNvCxnSpPr/>
          <p:nvPr/>
        </p:nvCxnSpPr>
        <p:spPr>
          <a:xfrm>
            <a:off x="1847290" y="2542838"/>
            <a:ext cx="2952566" cy="8141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815354" y="322847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n-lt"/>
              </a:rPr>
              <a:t>Outliers ou Valores Extremos</a:t>
            </a:r>
          </a:p>
        </p:txBody>
      </p:sp>
      <p:sp>
        <p:nvSpPr>
          <p:cNvPr id="19" name="Elipse 18"/>
          <p:cNvSpPr/>
          <p:nvPr/>
        </p:nvSpPr>
        <p:spPr>
          <a:xfrm>
            <a:off x="1127448" y="5517232"/>
            <a:ext cx="432048" cy="576064"/>
          </a:xfrm>
          <a:prstGeom prst="ellipse">
            <a:avLst/>
          </a:prstGeom>
          <a:noFill/>
          <a:ln>
            <a:solidFill>
              <a:srgbClr val="C05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21"/>
          <p:cNvCxnSpPr/>
          <p:nvPr/>
        </p:nvCxnSpPr>
        <p:spPr>
          <a:xfrm flipV="1">
            <a:off x="1574994" y="3573016"/>
            <a:ext cx="3296870" cy="22322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have direita 26"/>
          <p:cNvSpPr/>
          <p:nvPr/>
        </p:nvSpPr>
        <p:spPr>
          <a:xfrm>
            <a:off x="2455795" y="4797152"/>
            <a:ext cx="216000" cy="756000"/>
          </a:xfrm>
          <a:prstGeom prst="righ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2811869" y="496323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n-lt"/>
              </a:rPr>
              <a:t>1,5xIIQ: Intervalo sem outliers</a:t>
            </a:r>
          </a:p>
        </p:txBody>
      </p:sp>
      <p:cxnSp>
        <p:nvCxnSpPr>
          <p:cNvPr id="23" name="Conector de seta reta 15"/>
          <p:cNvCxnSpPr/>
          <p:nvPr/>
        </p:nvCxnSpPr>
        <p:spPr>
          <a:xfrm flipV="1">
            <a:off x="1647002" y="2924944"/>
            <a:ext cx="3080846" cy="3832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4799856" y="2708920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>
                <a:latin typeface="+mn-lt"/>
              </a:rPr>
              <a:t>Maior valor não outlier</a:t>
            </a:r>
          </a:p>
        </p:txBody>
      </p:sp>
    </p:spTree>
    <p:extLst>
      <p:ext uri="{BB962C8B-B14F-4D97-AF65-F5344CB8AC3E}">
        <p14:creationId xmlns:p14="http://schemas.microsoft.com/office/powerpoint/2010/main" val="20504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6" grpId="1" animBg="1"/>
      <p:bldP spid="18" grpId="0"/>
      <p:bldP spid="18" grpId="1"/>
      <p:bldP spid="19" grpId="0" animBg="1"/>
      <p:bldP spid="19" grpId="1" animBg="1"/>
      <p:bldP spid="21" grpId="0" animBg="1"/>
      <p:bldP spid="21" grpId="1" animBg="1"/>
      <p:bldP spid="22" grpId="0"/>
      <p:bldP spid="22" grpId="1"/>
      <p:bldP spid="2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 err="1"/>
              <a:t>Boxplot</a:t>
            </a:r>
            <a:r>
              <a:rPr lang="pt-BR" altLang="pt-BR" b="1" dirty="0"/>
              <a:t> e a forma da distribuição</a:t>
            </a:r>
          </a:p>
        </p:txBody>
      </p:sp>
      <p:pic>
        <p:nvPicPr>
          <p:cNvPr id="2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584" y="2524125"/>
            <a:ext cx="7096125" cy="180975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-207927" y="4585372"/>
            <a:ext cx="8892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6450">
              <a:tabLst>
                <a:tab pos="2065338" algn="ctr"/>
                <a:tab pos="4476750" algn="ctr"/>
                <a:tab pos="7078663" algn="ctr"/>
              </a:tabLst>
            </a:pPr>
            <a:r>
              <a:rPr lang="pt-PT" sz="3000" dirty="0">
                <a:latin typeface="Rumpelstiltskin" pitchFamily="66" charset="0"/>
              </a:rPr>
              <a:t>	Normal	Uniforme	Assimétrica</a:t>
            </a:r>
          </a:p>
        </p:txBody>
      </p:sp>
    </p:spTree>
    <p:extLst>
      <p:ext uri="{BB962C8B-B14F-4D97-AF65-F5344CB8AC3E}">
        <p14:creationId xmlns:p14="http://schemas.microsoft.com/office/powerpoint/2010/main" val="16421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 err="1"/>
              <a:t>Boxplot</a:t>
            </a:r>
            <a:endParaRPr lang="pt-BR" altLang="pt-BR" b="1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2495550" y="1843088"/>
            <a:ext cx="4152900" cy="27432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95288" y="5157192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Obtemos o máximo desempenho de um </a:t>
            </a:r>
            <a:r>
              <a:rPr lang="pt-BR" sz="2400" dirty="0" err="1">
                <a:latin typeface="+mn-lt"/>
              </a:rPr>
              <a:t>boxplot</a:t>
            </a:r>
            <a:r>
              <a:rPr lang="pt-BR" sz="2400" dirty="0">
                <a:latin typeface="+mn-lt"/>
              </a:rPr>
              <a:t> ao compará-lo com outros.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+mn-lt"/>
              </a:rPr>
              <a:t>A que conclusões chegamos analisando os </a:t>
            </a:r>
            <a:r>
              <a:rPr lang="pt-BR" sz="2400" dirty="0" err="1">
                <a:latin typeface="+mn-lt"/>
              </a:rPr>
              <a:t>boxplots</a:t>
            </a:r>
            <a:r>
              <a:rPr lang="pt-BR" sz="2400" dirty="0">
                <a:latin typeface="+mn-lt"/>
              </a:rPr>
              <a:t> acima?</a:t>
            </a:r>
          </a:p>
        </p:txBody>
      </p:sp>
      <p:pic>
        <p:nvPicPr>
          <p:cNvPr id="6" name="Picture 2" descr="Resultado de imagem para jupyter">
            <a:extLst>
              <a:ext uri="{FF2B5EF4-FFF2-40B4-BE49-F238E27FC236}">
                <a16:creationId xmlns:a16="http://schemas.microsoft.com/office/drawing/2014/main" id="{57533043-9B9C-4735-9405-2D33274F6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733256"/>
            <a:ext cx="1043608" cy="10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22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Resumo </a:t>
            </a:r>
            <a:r>
              <a:rPr lang="pt-BR" altLang="pt-BR" b="1" dirty="0" err="1"/>
              <a:t>Cap</a:t>
            </a:r>
            <a:r>
              <a:rPr lang="pt-BR" altLang="pt-BR" b="1" dirty="0"/>
              <a:t> II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Estatística Descritiva: Se quiser se concentrar em um só item, concentre nisso!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Agrupe os dados em tabelas de frequência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Resuma os dados com suas medidas de posição, centralização e dispersão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O </a:t>
            </a:r>
            <a:r>
              <a:rPr lang="pt-BR" altLang="pt-BR" sz="2400" i="1" dirty="0"/>
              <a:t>score </a:t>
            </a:r>
            <a:r>
              <a:rPr lang="pt-BR" altLang="pt-BR" sz="2400" dirty="0"/>
              <a:t>z pode e vai te ajudar bastante. Use para “normalizar” os dados e para verificar se trata-se de um valor extremo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Correlação é o quanto duas variáveis variam juntas.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Correlação não significa causalidade</a:t>
            </a:r>
            <a:r>
              <a:rPr lang="pt-BR" altLang="pt-BR" sz="2400" dirty="0"/>
              <a:t> (repita 500 vezes)</a:t>
            </a:r>
          </a:p>
        </p:txBody>
      </p:sp>
    </p:spTree>
    <p:extLst>
      <p:ext uri="{BB962C8B-B14F-4D97-AF65-F5344CB8AC3E}">
        <p14:creationId xmlns:p14="http://schemas.microsoft.com/office/powerpoint/2010/main" val="11119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Resumo </a:t>
            </a:r>
            <a:r>
              <a:rPr lang="pt-BR" altLang="pt-BR" b="1" dirty="0" err="1"/>
              <a:t>Cap</a:t>
            </a:r>
            <a:r>
              <a:rPr lang="pt-BR" altLang="pt-BR" b="1" dirty="0"/>
              <a:t> II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b="1" dirty="0"/>
              <a:t>Sempre </a:t>
            </a:r>
            <a:r>
              <a:rPr lang="pt-BR" altLang="pt-BR" sz="2400" dirty="0"/>
              <a:t>faça o(s) gráfico(s) de seus dados. Os gráfico mostram relações ocultas nos números “frios”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Para dados contínuos use histogramas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Para dados contínuos no tempo use gráficos de linhas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Para dados discretos use gráficos de colunas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Cuidado com as “pizzas”. Muitos estatísticos não veem esse gráfico com bons olhos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Diagramas de dispersão são uma boa para mostrar a relação entre duas variáveis</a:t>
            </a:r>
          </a:p>
          <a:p>
            <a:pPr>
              <a:lnSpc>
                <a:spcPct val="90000"/>
              </a:lnSpc>
            </a:pPr>
            <a:r>
              <a:rPr lang="pt-BR" altLang="pt-BR" sz="2400" dirty="0" err="1"/>
              <a:t>Boxplot</a:t>
            </a:r>
            <a:r>
              <a:rPr lang="pt-BR" altLang="pt-BR" sz="2400" dirty="0"/>
              <a:t> são big </a:t>
            </a:r>
            <a:r>
              <a:rPr lang="pt-BR" altLang="pt-BR" sz="2400" dirty="0" err="1"/>
              <a:t>bad</a:t>
            </a:r>
            <a:r>
              <a:rPr lang="pt-BR" altLang="pt-BR" sz="2400" dirty="0"/>
              <a:t> fu**</a:t>
            </a:r>
            <a:r>
              <a:rPr lang="pt-BR" altLang="pt-BR" sz="2400" dirty="0" err="1"/>
              <a:t>ing</a:t>
            </a:r>
            <a:r>
              <a:rPr lang="pt-BR" altLang="pt-BR" sz="2400" dirty="0"/>
              <a:t> </a:t>
            </a:r>
            <a:r>
              <a:rPr lang="pt-BR" altLang="pt-BR" sz="2400" dirty="0" err="1"/>
              <a:t>modafocas</a:t>
            </a:r>
            <a:r>
              <a:rPr lang="pt-BR" altLang="pt-BR" sz="2400" dirty="0"/>
              <a:t>. Use sem moderação (mas cuidado para quem você vai mostrar!)</a:t>
            </a:r>
          </a:p>
        </p:txBody>
      </p:sp>
    </p:spTree>
    <p:extLst>
      <p:ext uri="{BB962C8B-B14F-4D97-AF65-F5344CB8AC3E}">
        <p14:creationId xmlns:p14="http://schemas.microsoft.com/office/powerpoint/2010/main" val="22144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7" name="Rectangle 358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5842" name="Picture 2" descr="Resultado de imagem para probabil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0" r="528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7504" y="0"/>
            <a:ext cx="59971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3. Probabilidade</a:t>
            </a:r>
          </a:p>
        </p:txBody>
      </p:sp>
    </p:spTree>
    <p:extLst>
      <p:ext uri="{BB962C8B-B14F-4D97-AF65-F5344CB8AC3E}">
        <p14:creationId xmlns:p14="http://schemas.microsoft.com/office/powerpoint/2010/main" val="325181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Aspectos Gerais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Vimos que uma importante área da Estatística é a Inferência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 Inferência Estatística nos permite, através de uma amostra, inferir os parâmetros da população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Para tanto nos baseamos em hipóteses e, através da amostra, estimamos a probabilidade de a hipótese estar correta</a:t>
            </a:r>
          </a:p>
        </p:txBody>
      </p:sp>
    </p:spTree>
    <p:extLst>
      <p:ext uri="{BB962C8B-B14F-4D97-AF65-F5344CB8AC3E}">
        <p14:creationId xmlns:p14="http://schemas.microsoft.com/office/powerpoint/2010/main" val="220357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Aspectos Gerais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Uma empresa afirma que contrata de forma não tendenciosa tanto homens quanto mulheres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Analisando os registros é possível observar que as últimas 100 contratações foram apenas de homens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“Se sob determinada hipótese </a:t>
            </a:r>
            <a:r>
              <a:rPr lang="pt-BR" altLang="pt-BR" sz="2400" dirty="0"/>
              <a:t>(tal como a contratação não tendenciosa) </a:t>
            </a:r>
            <a:r>
              <a:rPr lang="pt-BR" altLang="pt-BR" sz="2400" b="1" dirty="0"/>
              <a:t>a probabilidade de uma determinada amostra </a:t>
            </a:r>
            <a:r>
              <a:rPr lang="pt-BR" altLang="pt-BR" sz="2400" dirty="0"/>
              <a:t>(como 100 homens contratados) </a:t>
            </a:r>
            <a:r>
              <a:rPr lang="pt-BR" altLang="pt-BR" sz="2400" b="1" dirty="0"/>
              <a:t>é excepcionalmente pequena, concluímos que a hipótese provavelmente não é correta” (TRIOLA, 1999)</a:t>
            </a:r>
          </a:p>
        </p:txBody>
      </p:sp>
    </p:spTree>
    <p:extLst>
      <p:ext uri="{BB962C8B-B14F-4D97-AF65-F5344CB8AC3E}">
        <p14:creationId xmlns:p14="http://schemas.microsoft.com/office/powerpoint/2010/main" val="38971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Conceitos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700808"/>
            <a:ext cx="8568952" cy="3887787"/>
          </a:xfrm>
        </p:spPr>
        <p:txBody>
          <a:bodyPr/>
          <a:lstStyle/>
          <a:p>
            <a:r>
              <a:rPr lang="pt-BR" altLang="pt-BR" sz="2400" dirty="0"/>
              <a:t>Estatística (ciência): </a:t>
            </a:r>
            <a:r>
              <a:rPr lang="pt-BR" altLang="pt-BR" sz="2000" dirty="0"/>
              <a:t>Coleção de métodos para planejar experimentos, obter dados e organizá-los, resumi-los, analisá-los, interpretá-los e deles extrair conclusões</a:t>
            </a:r>
          </a:p>
          <a:p>
            <a:r>
              <a:rPr lang="pt-BR" altLang="pt-BR" sz="2400" dirty="0"/>
              <a:t>População: </a:t>
            </a:r>
            <a:r>
              <a:rPr lang="pt-BR" altLang="pt-BR" sz="2000" dirty="0"/>
              <a:t>Coleção completa de todos os elementos (valores, pessoas, medidas etc.) a serem estudados</a:t>
            </a:r>
          </a:p>
          <a:p>
            <a:r>
              <a:rPr lang="pt-BR" altLang="pt-BR" sz="2400" dirty="0"/>
              <a:t>Amostra: </a:t>
            </a:r>
            <a:r>
              <a:rPr lang="pt-BR" altLang="pt-BR" sz="2000" dirty="0"/>
              <a:t>Subcoleção de elementos extraídos de uma população</a:t>
            </a:r>
            <a:endParaRPr lang="pt-BR" altLang="pt-BR" sz="2400" dirty="0"/>
          </a:p>
          <a:p>
            <a:r>
              <a:rPr lang="pt-BR" altLang="pt-BR" sz="2400" dirty="0"/>
              <a:t>Parâmetro: </a:t>
            </a:r>
            <a:r>
              <a:rPr lang="pt-BR" altLang="pt-BR" sz="2000" dirty="0"/>
              <a:t>Medida numérica que descreve uma característica de uma população</a:t>
            </a:r>
            <a:endParaRPr lang="pt-BR" altLang="pt-BR" sz="2400" dirty="0"/>
          </a:p>
          <a:p>
            <a:r>
              <a:rPr lang="pt-BR" altLang="pt-BR" sz="2400" dirty="0"/>
              <a:t>Estatística: </a:t>
            </a:r>
            <a:r>
              <a:rPr lang="pt-BR" altLang="pt-BR" sz="2000" dirty="0"/>
              <a:t>Medida numérica que descreve uma característica de uma amostra</a:t>
            </a:r>
          </a:p>
          <a:p>
            <a:r>
              <a:rPr lang="pt-BR" altLang="pt-BR" sz="2400" dirty="0"/>
              <a:t>Censo:</a:t>
            </a:r>
            <a:r>
              <a:rPr lang="pt-BR" altLang="pt-BR" sz="2000" dirty="0"/>
              <a:t> Coleção de dados relativos a todos os elementos de uma população</a:t>
            </a:r>
          </a:p>
          <a:p>
            <a:r>
              <a:rPr lang="pt-BR" altLang="pt-BR" sz="2400" dirty="0"/>
              <a:t>Pesquisa: </a:t>
            </a:r>
            <a:r>
              <a:rPr lang="pt-BR" altLang="pt-BR" sz="2000" dirty="0"/>
              <a:t>Coleção de dados relativos a uma amostra da população</a:t>
            </a:r>
          </a:p>
          <a:p>
            <a:endParaRPr lang="pt-BR" altLang="pt-BR" sz="2400" dirty="0"/>
          </a:p>
        </p:txBody>
      </p:sp>
    </p:spTree>
    <p:extLst>
      <p:ext uri="{BB962C8B-B14F-4D97-AF65-F5344CB8AC3E}">
        <p14:creationId xmlns:p14="http://schemas.microsoft.com/office/powerpoint/2010/main" val="13332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Definições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b="1" dirty="0"/>
              <a:t>Experimento:</a:t>
            </a:r>
            <a:r>
              <a:rPr lang="pt-BR" altLang="pt-BR" sz="2400" dirty="0"/>
              <a:t> Qualquer processo que permite ao pesquisador fazer observações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Evento:</a:t>
            </a:r>
            <a:r>
              <a:rPr lang="pt-BR" altLang="pt-BR" sz="2400" dirty="0"/>
              <a:t> Uma coleção de resultados de um experimento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Evento simples:</a:t>
            </a:r>
            <a:r>
              <a:rPr lang="pt-BR" altLang="pt-BR" sz="2400" dirty="0"/>
              <a:t> É um evento que não comporta qualquer decomposição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Espaço amostral:</a:t>
            </a:r>
            <a:r>
              <a:rPr lang="pt-BR" altLang="pt-BR" sz="2400" dirty="0"/>
              <a:t> O conjunto de todos os eventos simples possíveis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Probabilidade da ocorrência do evento A:</a:t>
            </a:r>
            <a:r>
              <a:rPr lang="pt-BR" altLang="pt-BR" sz="2400" dirty="0"/>
              <a:t> P(A)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pt-BR" altLang="pt-BR" sz="3600" b="1" dirty="0"/>
              <a:t>0 ≤ P(A) ≤ 1</a:t>
            </a:r>
          </a:p>
        </p:txBody>
      </p:sp>
    </p:spTree>
    <p:extLst>
      <p:ext uri="{BB962C8B-B14F-4D97-AF65-F5344CB8AC3E}">
        <p14:creationId xmlns:p14="http://schemas.microsoft.com/office/powerpoint/2010/main" val="248758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Exemplo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b="1" dirty="0"/>
              <a:t>Experimento:</a:t>
            </a:r>
            <a:r>
              <a:rPr lang="pt-BR" altLang="pt-BR" sz="2400" dirty="0"/>
              <a:t> Arremesso de um dado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Evento:</a:t>
            </a:r>
            <a:r>
              <a:rPr lang="pt-BR" altLang="pt-BR" sz="2400" dirty="0"/>
              <a:t> Obtenção do resultado </a:t>
            </a:r>
            <a:r>
              <a:rPr lang="pt-BR" altLang="pt-BR" sz="2400" i="1" dirty="0"/>
              <a:t>4</a:t>
            </a: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Evento simples:</a:t>
            </a:r>
            <a:r>
              <a:rPr lang="pt-BR" altLang="pt-BR" sz="2400" dirty="0"/>
              <a:t> Por não permitir decomposição, a obtenção do resultado 4 é um evento simples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Espaço amostral:</a:t>
            </a:r>
            <a:r>
              <a:rPr lang="pt-BR" altLang="pt-BR" sz="2400" dirty="0"/>
              <a:t> 1, 2, 3, 4, 5, 6</a:t>
            </a:r>
          </a:p>
        </p:txBody>
      </p:sp>
    </p:spTree>
    <p:extLst>
      <p:ext uri="{BB962C8B-B14F-4D97-AF65-F5344CB8AC3E}">
        <p14:creationId xmlns:p14="http://schemas.microsoft.com/office/powerpoint/2010/main" val="33823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Outro Exemplo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b="1" dirty="0"/>
              <a:t>Experimento:</a:t>
            </a:r>
            <a:r>
              <a:rPr lang="pt-BR" altLang="pt-BR" sz="2400" dirty="0"/>
              <a:t> Arremesso de </a:t>
            </a:r>
            <a:r>
              <a:rPr lang="pt-BR" altLang="pt-BR" sz="2400" b="1" dirty="0"/>
              <a:t>dois</a:t>
            </a:r>
            <a:r>
              <a:rPr lang="pt-BR" altLang="pt-BR" sz="2400" dirty="0"/>
              <a:t> dados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Evento:</a:t>
            </a:r>
            <a:r>
              <a:rPr lang="pt-BR" altLang="pt-BR" sz="2400" dirty="0"/>
              <a:t> Obtenção do resultado </a:t>
            </a:r>
            <a:r>
              <a:rPr lang="pt-BR" altLang="pt-BR" sz="2400" i="1" dirty="0"/>
              <a:t>9</a:t>
            </a: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Evento simples:</a:t>
            </a:r>
            <a:r>
              <a:rPr lang="pt-BR" altLang="pt-BR" sz="2400" dirty="0"/>
              <a:t> A obtenção do resultado 9 não é mais um evento simples pois pode ser decomposta em 5-4 e 3-6</a:t>
            </a:r>
          </a:p>
          <a:p>
            <a:pPr>
              <a:lnSpc>
                <a:spcPct val="90000"/>
              </a:lnSpc>
            </a:pPr>
            <a:r>
              <a:rPr lang="pt-BR" altLang="pt-BR" sz="2400" b="1" dirty="0"/>
              <a:t>Espaço amostral:</a:t>
            </a:r>
            <a:r>
              <a:rPr lang="pt-BR" altLang="pt-BR" sz="2400" dirty="0"/>
              <a:t> 1-1, 1-2, 1-3, ..., 6-4, 6-5, 6-6</a:t>
            </a:r>
          </a:p>
        </p:txBody>
      </p:sp>
    </p:spTree>
    <p:extLst>
      <p:ext uri="{BB962C8B-B14F-4D97-AF65-F5344CB8AC3E}">
        <p14:creationId xmlns:p14="http://schemas.microsoft.com/office/powerpoint/2010/main" val="40984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Mais exemplos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Na tabela abaixo f significa sexo feminino e m sexo masculino</a:t>
            </a:r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endParaRPr lang="pt-BR" altLang="pt-BR" sz="2400" dirty="0"/>
          </a:p>
          <a:p>
            <a:pPr>
              <a:lnSpc>
                <a:spcPct val="90000"/>
              </a:lnSpc>
            </a:pPr>
            <a:r>
              <a:rPr lang="pt-BR" altLang="pt-BR" sz="2400" dirty="0"/>
              <a:t>Podemos pensar incorretamente que o evento </a:t>
            </a:r>
            <a:r>
              <a:rPr lang="pt-BR" altLang="pt-BR" sz="2400" dirty="0" err="1"/>
              <a:t>ffm</a:t>
            </a:r>
            <a:r>
              <a:rPr lang="pt-BR" altLang="pt-BR" sz="2400" dirty="0"/>
              <a:t> não é um evento simples pois pode ser decomposto em f, f e m. Porém f ou m não fazem parte do espaço amostral do experimento </a:t>
            </a:r>
            <a:r>
              <a:rPr lang="pt-BR" altLang="pt-BR" sz="2400" i="1" dirty="0"/>
              <a:t>Três nascimentos</a:t>
            </a:r>
            <a:r>
              <a:rPr lang="pt-BR" altLang="pt-BR" sz="2400" dirty="0"/>
              <a:t>.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016590"/>
              </p:ext>
            </p:extLst>
          </p:nvPr>
        </p:nvGraphicFramePr>
        <p:xfrm>
          <a:off x="395289" y="2949658"/>
          <a:ext cx="8326408" cy="1925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41271">
                  <a:extLst>
                    <a:ext uri="{9D8B030D-6E8A-4147-A177-3AD203B41FA5}">
                      <a16:colId xmlns:a16="http://schemas.microsoft.com/office/drawing/2014/main" val="4069853950"/>
                    </a:ext>
                  </a:extLst>
                </a:gridCol>
                <a:gridCol w="3863632">
                  <a:extLst>
                    <a:ext uri="{9D8B030D-6E8A-4147-A177-3AD203B41FA5}">
                      <a16:colId xmlns:a16="http://schemas.microsoft.com/office/drawing/2014/main" val="3445292025"/>
                    </a:ext>
                  </a:extLst>
                </a:gridCol>
                <a:gridCol w="2421505">
                  <a:extLst>
                    <a:ext uri="{9D8B030D-6E8A-4147-A177-3AD203B41FA5}">
                      <a16:colId xmlns:a16="http://schemas.microsoft.com/office/drawing/2014/main" val="2808497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Experimento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Exemplo</a:t>
                      </a:r>
                      <a:r>
                        <a:rPr lang="pt-BR" baseline="0" dirty="0"/>
                        <a:t> de evento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Espaço amostral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00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Um nascimento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 do sexo feminino</a:t>
                      </a:r>
                      <a:r>
                        <a:rPr lang="pt-BR" baseline="0" dirty="0"/>
                        <a:t> (Evento Simples)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{f, m}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29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Três nascimentos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 do sexo feminino</a:t>
                      </a:r>
                      <a:r>
                        <a:rPr lang="pt-BR" baseline="0" dirty="0"/>
                        <a:t> e 1 sexo masculino (</a:t>
                      </a:r>
                      <a:r>
                        <a:rPr lang="pt-BR" baseline="0" dirty="0" err="1"/>
                        <a:t>ffm</a:t>
                      </a:r>
                      <a:r>
                        <a:rPr lang="pt-BR" baseline="0" dirty="0"/>
                        <a:t>, </a:t>
                      </a:r>
                      <a:r>
                        <a:rPr lang="pt-BR" baseline="0" dirty="0" err="1"/>
                        <a:t>fmf</a:t>
                      </a:r>
                      <a:r>
                        <a:rPr lang="pt-BR" baseline="0" dirty="0"/>
                        <a:t>, </a:t>
                      </a:r>
                      <a:r>
                        <a:rPr lang="pt-BR" baseline="0" dirty="0" err="1"/>
                        <a:t>mff</a:t>
                      </a:r>
                      <a:r>
                        <a:rPr lang="pt-BR" baseline="0" dirty="0"/>
                        <a:t> são eventos simples)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{</a:t>
                      </a:r>
                      <a:r>
                        <a:rPr lang="pt-BR" dirty="0" err="1"/>
                        <a:t>fff</a:t>
                      </a:r>
                      <a:r>
                        <a:rPr lang="pt-BR" dirty="0"/>
                        <a:t>, </a:t>
                      </a:r>
                      <a:r>
                        <a:rPr lang="pt-BR" dirty="0" err="1"/>
                        <a:t>ffm</a:t>
                      </a:r>
                      <a:r>
                        <a:rPr lang="pt-BR" dirty="0"/>
                        <a:t>,</a:t>
                      </a:r>
                      <a:r>
                        <a:rPr lang="pt-BR" baseline="0" dirty="0"/>
                        <a:t> </a:t>
                      </a:r>
                      <a:r>
                        <a:rPr lang="pt-BR" baseline="0" dirty="0" err="1"/>
                        <a:t>fmf</a:t>
                      </a:r>
                      <a:r>
                        <a:rPr lang="pt-BR" baseline="0" dirty="0"/>
                        <a:t>, </a:t>
                      </a:r>
                      <a:r>
                        <a:rPr lang="pt-BR" baseline="0" dirty="0" err="1"/>
                        <a:t>fmm</a:t>
                      </a:r>
                      <a:r>
                        <a:rPr lang="pt-BR" baseline="0" dirty="0"/>
                        <a:t>, </a:t>
                      </a:r>
                      <a:r>
                        <a:rPr lang="pt-BR" baseline="0" dirty="0" err="1"/>
                        <a:t>mff</a:t>
                      </a:r>
                      <a:r>
                        <a:rPr lang="pt-BR" baseline="0" dirty="0"/>
                        <a:t>, </a:t>
                      </a:r>
                      <a:r>
                        <a:rPr lang="pt-BR" baseline="0" dirty="0" err="1"/>
                        <a:t>mfm</a:t>
                      </a:r>
                      <a:r>
                        <a:rPr lang="pt-BR" baseline="0" dirty="0"/>
                        <a:t>, </a:t>
                      </a:r>
                      <a:r>
                        <a:rPr lang="pt-BR" baseline="0" dirty="0" err="1"/>
                        <a:t>mmf</a:t>
                      </a:r>
                      <a:r>
                        <a:rPr lang="pt-BR" baseline="0" dirty="0"/>
                        <a:t>, </a:t>
                      </a:r>
                      <a:r>
                        <a:rPr lang="pt-BR" baseline="0" dirty="0" err="1"/>
                        <a:t>mmm</a:t>
                      </a:r>
                      <a:r>
                        <a:rPr lang="pt-BR" baseline="0" dirty="0"/>
                        <a:t>}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534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Definições de probabilidade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 err="1"/>
              <a:t>Triola</a:t>
            </a:r>
            <a:r>
              <a:rPr lang="pt-BR" altLang="pt-BR" sz="2400" dirty="0"/>
              <a:t> afirma que existem duas definições comuns para a probabilidade de ocorrência do evento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995846" y="3799437"/>
                <a:ext cx="5152308" cy="637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mero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ocorr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ê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ncias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mero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repeti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çõ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es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do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experimento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46" y="3799437"/>
                <a:ext cx="5152308" cy="637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1528090" y="5959677"/>
                <a:ext cx="6087820" cy="637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mero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maneiras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como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pode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ocorrer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mero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eventos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simples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mbria Math" panose="02040503050406030204" pitchFamily="18" charset="0"/>
                            </a:rPr>
                            <m:t>diferentes</m:t>
                          </m:r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90" y="5959677"/>
                <a:ext cx="6087820" cy="637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/>
          <p:cNvSpPr txBox="1"/>
          <p:nvPr/>
        </p:nvSpPr>
        <p:spPr>
          <a:xfrm>
            <a:off x="179512" y="3146780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Realize ou observe um experimento um grande número de vezes e conte a frequência com que o evento </a:t>
            </a:r>
            <a:r>
              <a:rPr lang="pt-BR" i="1" dirty="0"/>
              <a:t>A</a:t>
            </a:r>
            <a:r>
              <a:rPr lang="pt-BR" dirty="0"/>
              <a:t> acontece efetivamente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79512" y="5085184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Suponha que um experimento tenha </a:t>
            </a:r>
            <a:r>
              <a:rPr lang="pt-BR" i="1" dirty="0"/>
              <a:t>n</a:t>
            </a:r>
            <a:r>
              <a:rPr lang="pt-BR" dirty="0"/>
              <a:t> eventos simples diferentes, cada um com a </a:t>
            </a:r>
            <a:r>
              <a:rPr lang="pt-BR" i="1" dirty="0"/>
              <a:t>mesma chance</a:t>
            </a:r>
            <a:r>
              <a:rPr lang="pt-BR" dirty="0"/>
              <a:t> de ocorrer. Se o evento A pode ocorrer em </a:t>
            </a:r>
            <a:r>
              <a:rPr lang="pt-BR" i="1" dirty="0"/>
              <a:t>s</a:t>
            </a:r>
            <a:r>
              <a:rPr lang="pt-BR" dirty="0"/>
              <a:t> dentre as </a:t>
            </a:r>
            <a:r>
              <a:rPr lang="pt-BR" i="1" dirty="0"/>
              <a:t>n</a:t>
            </a:r>
            <a:r>
              <a:rPr lang="pt-BR" dirty="0"/>
              <a:t> maneiras, então: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614035" y="3887321"/>
            <a:ext cx="140364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Abordagem de frequência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902624" y="6008514"/>
            <a:ext cx="111505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Abordagem clássica</a:t>
            </a:r>
          </a:p>
        </p:txBody>
      </p:sp>
    </p:spTree>
    <p:extLst>
      <p:ext uri="{BB962C8B-B14F-4D97-AF65-F5344CB8AC3E}">
        <p14:creationId xmlns:p14="http://schemas.microsoft.com/office/powerpoint/2010/main" val="192639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Definições de probabilidade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Um erro comum é assumirmos que os eventos têm a mesma chance se não conseguimos saber ou identificar a chance real.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 probabilidade de bater o carro em uma viagem é de 50%?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A probabilidade de ser aprovado na disciplina é 33,33%?</a:t>
            </a:r>
          </a:p>
        </p:txBody>
      </p:sp>
    </p:spTree>
    <p:extLst>
      <p:ext uri="{BB962C8B-B14F-4D97-AF65-F5344CB8AC3E}">
        <p14:creationId xmlns:p14="http://schemas.microsoft.com/office/powerpoint/2010/main" val="277326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Exemplo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Qual a probabilidade de você ser assassinado este ano?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Em 2010 aconteceram 152 homicídios e a população permanente da cidade naquele ano era de 600.747 pessoas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Podemos então usar a abordagem pela frequência para calcular que a probabilidade de uma pessoa ser assassinada em Uberlândia é de 152 / 600747 = 0,025 %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Não podemos usar a abordagem clássica pois os eventos não são equiprováveis (assassinado/não assassinado)</a:t>
            </a:r>
          </a:p>
        </p:txBody>
      </p:sp>
      <p:sp>
        <p:nvSpPr>
          <p:cNvPr id="3" name="Retângulo 2"/>
          <p:cNvSpPr/>
          <p:nvPr/>
        </p:nvSpPr>
        <p:spPr>
          <a:xfrm>
            <a:off x="0" y="6211669"/>
            <a:ext cx="7941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Fontes:</a:t>
            </a:r>
          </a:p>
          <a:p>
            <a:r>
              <a:rPr lang="pt-BR" sz="1200" dirty="0"/>
              <a:t>http://www.datapedia.info/public/cidade/6093/mg/uberlandia#homicidios</a:t>
            </a:r>
          </a:p>
          <a:p>
            <a:r>
              <a:rPr lang="pt-BR" sz="1200" dirty="0"/>
              <a:t>http://www.datapedia.info/public/cidade/6093/mg/uberlandia#pop</a:t>
            </a:r>
          </a:p>
        </p:txBody>
      </p:sp>
    </p:spTree>
    <p:extLst>
      <p:ext uri="{BB962C8B-B14F-4D97-AF65-F5344CB8AC3E}">
        <p14:creationId xmlns:p14="http://schemas.microsoft.com/office/powerpoint/2010/main" val="20463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Exemplo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Qual a probabilidade de termos um presidente da república nascido no Acre?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O espaço amostral possui dois eventos simples: o presidente é acreano / o presidente não é acreano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Pela abordagem de frequência a probabilidade é zero pois esse evento nunca aconteceu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Não podemos usar a abordagem clássica pois os eventos do espaço amostral não são equiprováveis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Nos resta, então, fazer uma estimativa grosseira. A população do Acre é 0,4% da população brasileira; considerando o quanto o Acre é um estado remoto, uma estimativa de 0,01% é aceitável.</a:t>
            </a:r>
          </a:p>
        </p:txBody>
      </p:sp>
    </p:spTree>
    <p:extLst>
      <p:ext uri="{BB962C8B-B14F-4D97-AF65-F5344CB8AC3E}">
        <p14:creationId xmlns:p14="http://schemas.microsoft.com/office/powerpoint/2010/main" val="304496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Eventos complementares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pt-BR" altLang="pt-BR" sz="2400" dirty="0"/>
                  <a:t>Definição: O complemento do evento </a:t>
                </a:r>
                <a14:m>
                  <m:oMath xmlns:m="http://schemas.openxmlformats.org/officeDocument/2006/math"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altLang="pt-BR" sz="2400" dirty="0"/>
                  <a:t>, denotado por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altLang="pt-B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pt-BR" altLang="pt-BR" sz="2400" dirty="0"/>
                  <a:t>, consiste em todos os resultados nos quais o evento </a:t>
                </a:r>
                <a14:m>
                  <m:oMath xmlns:m="http://schemas.openxmlformats.org/officeDocument/2006/math">
                    <m:r>
                      <a:rPr lang="pt-BR" altLang="pt-BR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altLang="pt-BR" sz="2400" dirty="0"/>
                  <a:t> não ocorre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altLang="pt-BR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pt-BR" altLang="pt-BR" sz="2400" b="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altLang="pt-B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pt-BR" altLang="pt-B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pt-BR" alt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altLang="pt-B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endParaRPr lang="pt-BR" altLang="pt-BR" sz="2400" dirty="0"/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pt-BR" altLang="pt-B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pt-BR" alt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altLang="pt-BR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pt-BR" altLang="pt-BR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pt-BR" altLang="pt-B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alt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pt-BR" altLang="pt-BR" sz="2400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205038"/>
                <a:ext cx="8229600" cy="3887787"/>
              </a:xfrm>
              <a:blipFill>
                <a:blip r:embed="rId3"/>
                <a:stretch>
                  <a:fillRect l="-1111" t="-2041" r="-25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82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908050"/>
            <a:ext cx="8229600" cy="935038"/>
          </a:xfrm>
        </p:spPr>
        <p:txBody>
          <a:bodyPr/>
          <a:lstStyle/>
          <a:p>
            <a:pPr eaLnBrk="1" hangingPunct="1"/>
            <a:r>
              <a:rPr lang="pt-BR" altLang="pt-BR" b="1" dirty="0"/>
              <a:t>A regra da adição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2205038"/>
            <a:ext cx="8229600" cy="3887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Regra da adição: Uma forma de obter P(A </a:t>
            </a:r>
            <a:r>
              <a:rPr lang="pt-BR" altLang="pt-BR" sz="2400" b="1" dirty="0"/>
              <a:t>ou</a:t>
            </a:r>
            <a:r>
              <a:rPr lang="pt-BR" altLang="pt-BR" sz="2400" dirty="0"/>
              <a:t> B)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P(A ou B) é a probabilidade de que aconteça o evento A </a:t>
            </a:r>
            <a:r>
              <a:rPr lang="pt-BR" altLang="pt-BR" sz="2400" b="1" dirty="0"/>
              <a:t>ou</a:t>
            </a:r>
            <a:r>
              <a:rPr lang="pt-BR" altLang="pt-BR" sz="2400" dirty="0"/>
              <a:t> o evento B </a:t>
            </a:r>
            <a:r>
              <a:rPr lang="pt-BR" altLang="pt-BR" sz="2400" b="1" dirty="0"/>
              <a:t>ou</a:t>
            </a:r>
            <a:r>
              <a:rPr lang="pt-BR" altLang="pt-BR" sz="2400" dirty="0"/>
              <a:t> ambos eventos em </a:t>
            </a:r>
            <a:r>
              <a:rPr lang="pt-BR" altLang="pt-BR" sz="2400" b="1" dirty="0"/>
              <a:t>um mesmo experimento</a:t>
            </a:r>
          </a:p>
          <a:p>
            <a:pPr>
              <a:lnSpc>
                <a:spcPct val="90000"/>
              </a:lnSpc>
            </a:pPr>
            <a:r>
              <a:rPr lang="pt-BR" altLang="pt-BR" sz="2400" dirty="0"/>
              <a:t>Imagine uma série de testes com o “detector de mentiras”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/>
          </p:nvPr>
        </p:nvGraphicFramePr>
        <p:xfrm>
          <a:off x="1187624" y="4676775"/>
          <a:ext cx="491998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63091223"/>
                    </a:ext>
                  </a:extLst>
                </a:gridCol>
                <a:gridCol w="1414780">
                  <a:extLst>
                    <a:ext uri="{9D8B030D-6E8A-4147-A177-3AD203B41FA5}">
                      <a16:colId xmlns:a16="http://schemas.microsoft.com/office/drawing/2014/main" val="33913145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658463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39966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Real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50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Mentiu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 mentiu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889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Teste</a:t>
                      </a:r>
                    </a:p>
                  </a:txBody>
                  <a:tcPr vert="vert27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Mentiu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42</a:t>
                      </a:r>
                    </a:p>
                    <a:p>
                      <a:pPr algn="ctr"/>
                      <a:r>
                        <a:rPr lang="pt-BR" sz="1000" dirty="0"/>
                        <a:t>(Verdadeiro Positivo)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/>
                        <a:t>(Falso Positivo)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1117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Não</a:t>
                      </a:r>
                      <a:r>
                        <a:rPr lang="pt-BR" baseline="0" dirty="0"/>
                        <a:t> mentiu</a:t>
                      </a:r>
                      <a:endParaRPr lang="pt-BR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(Falso Negativo)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(Verdadeiro Negativo)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98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5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17259</TotalTime>
  <Words>7096</Words>
  <Application>Microsoft Office PowerPoint</Application>
  <PresentationFormat>Apresentação na tela (4:3)</PresentationFormat>
  <Paragraphs>1251</Paragraphs>
  <Slides>150</Slides>
  <Notes>147</Notes>
  <HiddenSlides>0</HiddenSlides>
  <MMClips>0</MMClips>
  <ScaleCrop>false</ScaleCrop>
  <HeadingPairs>
    <vt:vector size="8" baseType="variant">
      <vt:variant>
        <vt:lpstr>Fontes usadas</vt:lpstr>
      </vt:variant>
      <vt:variant>
        <vt:i4>20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150</vt:i4>
      </vt:variant>
    </vt:vector>
  </HeadingPairs>
  <TitlesOfParts>
    <vt:vector size="173" baseType="lpstr">
      <vt:lpstr>Agent Orange</vt:lpstr>
      <vt:lpstr>Aharoni</vt:lpstr>
      <vt:lpstr>Arial</vt:lpstr>
      <vt:lpstr>Arial Black</vt:lpstr>
      <vt:lpstr>Bauhaus 93</vt:lpstr>
      <vt:lpstr>Calibri</vt:lpstr>
      <vt:lpstr>Cambria Math</vt:lpstr>
      <vt:lpstr>Chiller</vt:lpstr>
      <vt:lpstr>Consolas</vt:lpstr>
      <vt:lpstr>Cooper Black</vt:lpstr>
      <vt:lpstr>Curlz MT</vt:lpstr>
      <vt:lpstr>Gabriola</vt:lpstr>
      <vt:lpstr>Happy Sans</vt:lpstr>
      <vt:lpstr>Impact</vt:lpstr>
      <vt:lpstr>Rumpelstiltskin</vt:lpstr>
      <vt:lpstr>StempelGaramond Roman</vt:lpstr>
      <vt:lpstr>Symbol</vt:lpstr>
      <vt:lpstr>Times New Roman</vt:lpstr>
      <vt:lpstr>Verdana</vt:lpstr>
      <vt:lpstr>Wingdings</vt:lpstr>
      <vt:lpstr>Design padrão</vt:lpstr>
      <vt:lpstr>Equation</vt:lpstr>
      <vt:lpstr>Equação</vt:lpstr>
      <vt:lpstr>Quem sou eu?</vt:lpstr>
      <vt:lpstr>Como me encontrar</vt:lpstr>
      <vt:lpstr>E quem são vocês?</vt:lpstr>
      <vt:lpstr>Programação</vt:lpstr>
      <vt:lpstr>Programação (cont.)</vt:lpstr>
      <vt:lpstr>Avaliação</vt:lpstr>
      <vt:lpstr>Avaliação</vt:lpstr>
      <vt:lpstr>Apresentação do PowerPoint</vt:lpstr>
      <vt:lpstr>Conceitos</vt:lpstr>
      <vt:lpstr>A origem da Estatística</vt:lpstr>
      <vt:lpstr>Uso atual da Estatística</vt:lpstr>
      <vt:lpstr>A importância da Estatística</vt:lpstr>
      <vt:lpstr>A importância da Estatística</vt:lpstr>
      <vt:lpstr>A importância da Estatística</vt:lpstr>
      <vt:lpstr>Áreas da estatística</vt:lpstr>
      <vt:lpstr>Áreas da estatística</vt:lpstr>
      <vt:lpstr>Dados!</vt:lpstr>
      <vt:lpstr>Natureza dos dados</vt:lpstr>
      <vt:lpstr>Natureza dos dados</vt:lpstr>
      <vt:lpstr>Amostragem</vt:lpstr>
      <vt:lpstr>Resumo Cap I</vt:lpstr>
      <vt:lpstr>Apresentação do PowerPoint</vt:lpstr>
      <vt:lpstr>Estatística Descritiva</vt:lpstr>
      <vt:lpstr>Resumo de dados com Tabelas de Frequências</vt:lpstr>
      <vt:lpstr>Cálculo das classes</vt:lpstr>
      <vt:lpstr>Mais Frequências</vt:lpstr>
      <vt:lpstr>Medidas de tendência central</vt:lpstr>
      <vt:lpstr>A média</vt:lpstr>
      <vt:lpstr>A média</vt:lpstr>
      <vt:lpstr>Propriedades algébricas da média</vt:lpstr>
      <vt:lpstr>A mediana</vt:lpstr>
      <vt:lpstr>A moda</vt:lpstr>
      <vt:lpstr>Relação entre as medidas de tendência central</vt:lpstr>
      <vt:lpstr>E para uma tabela de frequências?</vt:lpstr>
      <vt:lpstr>Calcule as estatísticas abaixo</vt:lpstr>
      <vt:lpstr>#podearnaldo #comofaz</vt:lpstr>
      <vt:lpstr>Pode sim!</vt:lpstr>
      <vt:lpstr>Apresentação do PowerPoint</vt:lpstr>
      <vt:lpstr>Apresentação do PowerPoint</vt:lpstr>
      <vt:lpstr>A amplitude</vt:lpstr>
      <vt:lpstr>O desvio padrão</vt:lpstr>
      <vt:lpstr>Entendendo s e R</vt:lpstr>
      <vt:lpstr>Apresentação do PowerPoint</vt:lpstr>
      <vt:lpstr>As separatrizes</vt:lpstr>
      <vt:lpstr>As separatrizes</vt:lpstr>
      <vt:lpstr>Estatística Descritiva: Resumo</vt:lpstr>
      <vt:lpstr>Score z</vt:lpstr>
      <vt:lpstr>Score z</vt:lpstr>
      <vt:lpstr>Score z: encontrando dados raros</vt:lpstr>
      <vt:lpstr>Score z para detectar eventos raros</vt:lpstr>
      <vt:lpstr>Apresentação do PowerPoint</vt:lpstr>
      <vt:lpstr>Correlação</vt:lpstr>
      <vt:lpstr>Apresentação do PowerPoint</vt:lpstr>
      <vt:lpstr>Coeficiente de correlação</vt:lpstr>
      <vt:lpstr>Coeficiente de correlação</vt:lpstr>
      <vt:lpstr>Características de rXY</vt:lpstr>
      <vt:lpstr>A forma da relação e o valor de rXY</vt:lpstr>
      <vt:lpstr>Mas e daí se r é grande?</vt:lpstr>
      <vt:lpstr>Cuidados com a correlação</vt:lpstr>
      <vt:lpstr>Cuidados com a correlação</vt:lpstr>
      <vt:lpstr>Importante</vt:lpstr>
      <vt:lpstr>Correlação x Causalidade</vt:lpstr>
      <vt:lpstr>Correlação x Causalidade</vt:lpstr>
      <vt:lpstr>Cuidados com a correlação</vt:lpstr>
      <vt:lpstr>Representações Gráficas</vt:lpstr>
      <vt:lpstr>Representações Gráficas</vt:lpstr>
      <vt:lpstr>Duvida que é importante?</vt:lpstr>
      <vt:lpstr>Gráfico de linhas</vt:lpstr>
      <vt:lpstr>Gráfico de Colunas</vt:lpstr>
      <vt:lpstr>Gráfico de setores (pizza)</vt:lpstr>
      <vt:lpstr>Gráfico de setores (pizza)</vt:lpstr>
      <vt:lpstr>Gráfico de setores (pizza)</vt:lpstr>
      <vt:lpstr>Histograma</vt:lpstr>
      <vt:lpstr>Histograma</vt:lpstr>
      <vt:lpstr>Histograma</vt:lpstr>
      <vt:lpstr>Análise de um histograma</vt:lpstr>
      <vt:lpstr>Tipos de histograma</vt:lpstr>
      <vt:lpstr>Tipos de histograma</vt:lpstr>
      <vt:lpstr>Diagrama de dispersão</vt:lpstr>
      <vt:lpstr>Diagrama de dispersão</vt:lpstr>
      <vt:lpstr>Boxplot</vt:lpstr>
      <vt:lpstr>Boxplot</vt:lpstr>
      <vt:lpstr>Boxplot e a forma da distribuição</vt:lpstr>
      <vt:lpstr>Boxplot</vt:lpstr>
      <vt:lpstr>Resumo Cap II</vt:lpstr>
      <vt:lpstr>Resumo Cap II</vt:lpstr>
      <vt:lpstr>Apresentação do PowerPoint</vt:lpstr>
      <vt:lpstr>Aspectos Gerais</vt:lpstr>
      <vt:lpstr>Aspectos Gerais</vt:lpstr>
      <vt:lpstr>Definições</vt:lpstr>
      <vt:lpstr>Exemplo</vt:lpstr>
      <vt:lpstr>Outro Exemplo</vt:lpstr>
      <vt:lpstr>Mais exemplos</vt:lpstr>
      <vt:lpstr>Definições de probabilidade</vt:lpstr>
      <vt:lpstr>Definições de probabilidade</vt:lpstr>
      <vt:lpstr>Exemplo</vt:lpstr>
      <vt:lpstr>Exemplo</vt:lpstr>
      <vt:lpstr>Eventos complementares</vt:lpstr>
      <vt:lpstr>A regra da adição</vt:lpstr>
      <vt:lpstr>A regra da adição</vt:lpstr>
      <vt:lpstr>A regra da adição</vt:lpstr>
      <vt:lpstr>A regra da multiplicação</vt:lpstr>
      <vt:lpstr>A regra da multiplicação</vt:lpstr>
      <vt:lpstr>A regra da multiplicação</vt:lpstr>
      <vt:lpstr>A regra da multiplicação</vt:lpstr>
      <vt:lpstr>A regra da multiplicação</vt:lpstr>
      <vt:lpstr>A regra da multiplicação</vt:lpstr>
      <vt:lpstr>A regra da multiplicação</vt:lpstr>
      <vt:lpstr>Teorema de Bayes</vt:lpstr>
      <vt:lpstr>Teorema de Bayes</vt:lpstr>
      <vt:lpstr>Teorema de Bayes</vt:lpstr>
      <vt:lpstr>Teorema de Bayes</vt:lpstr>
      <vt:lpstr>Apresentação do PowerPoint</vt:lpstr>
      <vt:lpstr>O problema de Monty Hall</vt:lpstr>
      <vt:lpstr>O problema de Monty Hall</vt:lpstr>
      <vt:lpstr>O problema de Monty Hall</vt:lpstr>
      <vt:lpstr>O problema de Monty Hall</vt:lpstr>
      <vt:lpstr>Resumo Cap III</vt:lpstr>
      <vt:lpstr>Apresentação do PowerPoint</vt:lpstr>
      <vt:lpstr>Estatística inferencial</vt:lpstr>
      <vt:lpstr>Inferência</vt:lpstr>
      <vt:lpstr>Estimativa pontual x intervalar</vt:lpstr>
      <vt:lpstr>Intervalo de Confiança</vt:lpstr>
      <vt:lpstr>Whaaaaat?</vt:lpstr>
      <vt:lpstr>Nível de confiança</vt:lpstr>
      <vt:lpstr>Intervalo de confiança</vt:lpstr>
      <vt:lpstr>Intervalo de confiança</vt:lpstr>
      <vt:lpstr>Agora que sabemos calcular um intervalo para a média...</vt:lpstr>
      <vt:lpstr>Teste de hipóteses</vt:lpstr>
      <vt:lpstr>Fundamentos do Teste de hipóteses</vt:lpstr>
      <vt:lpstr>Tipos de erros</vt:lpstr>
      <vt:lpstr>Vocabulário</vt:lpstr>
      <vt:lpstr>Voltando ao problema das notas...</vt:lpstr>
      <vt:lpstr>Traduzindo para o Estatiquês</vt:lpstr>
      <vt:lpstr>No mundo teórico...</vt:lpstr>
      <vt:lpstr>No mundo teórico...</vt:lpstr>
      <vt:lpstr>No nosso mundo</vt:lpstr>
      <vt:lpstr>No nosso mundo</vt:lpstr>
      <vt:lpstr>No nosso mundo</vt:lpstr>
      <vt:lpstr>Voltando às notas...</vt:lpstr>
      <vt:lpstr>Voltando às notas...</vt:lpstr>
      <vt:lpstr>E para dados categóricos?</vt:lpstr>
      <vt:lpstr>Teste Chi-Quadrado</vt:lpstr>
      <vt:lpstr>Teste Chi-Quadrado</vt:lpstr>
      <vt:lpstr>E daí?</vt:lpstr>
      <vt:lpstr>Evidenciando a dependência</vt:lpstr>
      <vt:lpstr>Ufa! Resumão Capítulo IV</vt:lpstr>
      <vt:lpstr>Concluindo</vt:lpstr>
      <vt:lpstr>Referências</vt:lpstr>
      <vt:lpstr>Apresentação do PowerPoint</vt:lpstr>
    </vt:vector>
  </TitlesOfParts>
  <Company>SMC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Administrador</dc:creator>
  <cp:lastModifiedBy>Arthur Gouveia</cp:lastModifiedBy>
  <cp:revision>198</cp:revision>
  <dcterms:created xsi:type="dcterms:W3CDTF">2010-09-02T17:45:09Z</dcterms:created>
  <dcterms:modified xsi:type="dcterms:W3CDTF">2017-12-09T15:19:03Z</dcterms:modified>
</cp:coreProperties>
</file>